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5" r:id="rId4"/>
    <p:sldId id="258" r:id="rId5"/>
    <p:sldId id="260" r:id="rId6"/>
    <p:sldId id="261" r:id="rId7"/>
    <p:sldId id="262" r:id="rId8"/>
    <p:sldId id="266" r:id="rId9"/>
    <p:sldId id="267" r:id="rId10"/>
    <p:sldId id="268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93" d="100"/>
          <a:sy n="93" d="100"/>
        </p:scale>
        <p:origin x="-3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BEA665C-1274-429E-9F66-7CACAF6CDDF0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BE35876-FB3C-4662-B2EF-B319A63E3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DDA9A-DABA-4546-B8B9-654CB3751E46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4B348-F828-4A4B-9BB8-4D80536A4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7B708-5FF7-41EF-B07C-91119A824C05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101BA-F4BA-4CB2-AF29-452BDFD45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F4E76-EF2E-4D12-BE20-C0BF91A65687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3B791-35F5-45A6-B386-429FFB45C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4D27D6-BF7F-4200-A156-E449BB928B5B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3FB58F-7539-4234-B747-B061C23A4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863ABA-D1F1-45F2-83DB-E634AB671042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F7D154-3B1A-47D0-9356-68F26A0FE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96B973-CD4D-40C3-B51E-0006122D1A1D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03AC76-10B3-457B-9C9F-8389E46FB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2670F9-F22A-486F-AEEE-33E2644BB653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F8BA7E-97E5-4FBF-AC9B-C8C451B42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091DD-6AC2-454F-AEBD-F93542277EEC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E18CC-AAB6-4835-8916-AE1597940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E9DF90-6DAC-462F-8820-1E02CEE60917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05353A-E144-4944-BCE1-044278452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8E13403-4B65-478D-9A29-D5566B0EBBC5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314B5AE-6340-4590-A084-705EFC552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C9F8314-9913-4544-B015-91FD68EEC0E1}" type="datetimeFigureOut">
              <a:rPr lang="ru-RU"/>
              <a:pPr>
                <a:defRPr/>
              </a:pPr>
              <a:t>28.11.2012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61C63ED-7F09-46E9-B635-E4C587B207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69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9263" y="620713"/>
            <a:ext cx="6408737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VI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Міжнародна науково-практична конференція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«Актуальні проблеми професійної орієнтації 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професійного навчання населення»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30263" y="206057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1920875"/>
            <a:ext cx="7416800" cy="1800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hangingPunct="0"/>
            <a:r>
              <a:rPr lang="uk-UA" sz="2800">
                <a:latin typeface="Lucida Sans Unicode" pitchFamily="34" charset="0"/>
              </a:rPr>
              <a:t>ОСОБЛИВОСТІ ПОІНФОРМОВАНОСТІ ДОРОСЛИХ ГРОМАДЯН УКРАЇНИ </a:t>
            </a:r>
            <a:endParaRPr lang="en-US" sz="2800">
              <a:latin typeface="Lucida Sans Unicode" pitchFamily="34" charset="0"/>
            </a:endParaRPr>
          </a:p>
          <a:p>
            <a:pPr algn="ctr" hangingPunct="0"/>
            <a:r>
              <a:rPr lang="uk-UA" sz="2800">
                <a:latin typeface="Lucida Sans Unicode" pitchFamily="34" charset="0"/>
              </a:rPr>
              <a:t>І СТАРШОКЛАСНИКІВ  </a:t>
            </a:r>
            <a:r>
              <a:rPr lang="ru-RU" sz="2800"/>
              <a:t>У</a:t>
            </a:r>
            <a:r>
              <a:rPr lang="uk-UA" sz="2800">
                <a:latin typeface="Lucida Sans Unicode" pitchFamily="34" charset="0"/>
              </a:rPr>
              <a:t> СИТУАЦІЇ ВИБОРУ ПРОФЕСІЇ (2010-2011 РОКИ)</a:t>
            </a:r>
            <a:endParaRPr lang="ru-RU" sz="2800">
              <a:latin typeface="Lucida Sans Unicod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9263" y="4652963"/>
            <a:ext cx="66690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uk-UA" cap="all" dirty="0">
                <a:latin typeface="+mn-lt"/>
              </a:rPr>
              <a:t>ГРИГОРОВСЬКА л. в.</a:t>
            </a:r>
            <a:endParaRPr lang="ru-RU" dirty="0">
              <a:latin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uk-UA" cap="all" dirty="0" err="1">
                <a:latin typeface="+mn-lt"/>
              </a:rPr>
              <a:t>череповська</a:t>
            </a:r>
            <a:r>
              <a:rPr lang="uk-UA" cap="all" dirty="0">
                <a:latin typeface="+mn-lt"/>
              </a:rPr>
              <a:t> </a:t>
            </a:r>
            <a:r>
              <a:rPr lang="uk-UA" cap="all" dirty="0">
                <a:latin typeface="+mn-lt"/>
              </a:rPr>
              <a:t>н. і.</a:t>
            </a:r>
            <a:endParaRPr lang="ru-RU" dirty="0">
              <a:latin typeface="+mn-lt"/>
            </a:endParaRPr>
          </a:p>
        </p:txBody>
      </p:sp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3278188" y="6092825"/>
            <a:ext cx="2720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ІСПП НАПН України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mtClean="0">
                <a:effectLst/>
              </a:rPr>
              <a:t>ДЖЕРЕЛА ІНФОРМАЦІЇ</a:t>
            </a:r>
            <a:endParaRPr lang="ru-RU" smtClean="0">
              <a:effectLst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800" smtClean="0">
                <a:latin typeface="Times New Roman" pitchFamily="18" charset="0"/>
              </a:rPr>
              <a:t>значну частину інформації про професії старшокласники сьогодні отримують із сучасних медіа (55,5% ), якими дорослі користувалися для вибору професії у 2-3 рази менше;</a:t>
            </a:r>
          </a:p>
          <a:p>
            <a:r>
              <a:rPr lang="uk-UA" sz="1800" smtClean="0">
                <a:latin typeface="Times New Roman" pitchFamily="18" charset="0"/>
              </a:rPr>
              <a:t>Набагато менше, ніж дорослі свого часу, сучасні школярі використовують як джерело інформації про професію спроби попрацювати  за фахом (16,9% проти 30,4% серед дорослих);</a:t>
            </a:r>
          </a:p>
          <a:p>
            <a:r>
              <a:rPr lang="uk-UA" sz="1800" smtClean="0">
                <a:latin typeface="Times New Roman" pitchFamily="18" charset="0"/>
              </a:rPr>
              <a:t>До профконсультанта звертається лише 7,9% старшокласників (приблизно кожен 12-й), що дещо менше порівняно з 2010 роком (9%).</a:t>
            </a:r>
            <a:r>
              <a:rPr lang="uk-UA" smtClean="0"/>
              <a:t> </a:t>
            </a:r>
            <a:r>
              <a:rPr lang="uk-UA" sz="1800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2"/>
          <p:cNvSpPr>
            <a:spLocks noChangeArrowheads="1"/>
          </p:cNvSpPr>
          <p:nvPr/>
        </p:nvSpPr>
        <p:spPr bwMode="auto">
          <a:xfrm>
            <a:off x="1225550" y="2205038"/>
            <a:ext cx="72723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4800" i="1">
                <a:latin typeface="Times New Roman" pitchFamily="18" charset="0"/>
                <a:cs typeface="Times New Roman" pitchFamily="18" charset="0"/>
              </a:rPr>
              <a:t>Дякуємо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2488" y="1844675"/>
            <a:ext cx="7535862" cy="4094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Суб`єктивна складова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зрушень ситуації на ринку праці полягає у змінах в системі координат вибору професії людиною, однією із складових якої є її, людини, поінформованість в ситуації професійного самовизначення 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35902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400" cap="all" dirty="0"/>
              <a:t>особливості поінформованості дорослих громадян </a:t>
            </a:r>
            <a:r>
              <a:rPr lang="uk-UA" sz="2400" cap="all" dirty="0" err="1" smtClean="0"/>
              <a:t>укРАЇНИ</a:t>
            </a:r>
            <a:r>
              <a:rPr lang="uk-UA" sz="2400" cap="all" dirty="0" smtClean="0"/>
              <a:t> </a:t>
            </a:r>
            <a:r>
              <a:rPr lang="uk-UA" sz="2400" cap="all" dirty="0"/>
              <a:t>і старшокласників  в ситуації вибору професії (2010-2011 роки)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z="3200" smtClean="0">
                <a:effectLst/>
                <a:latin typeface="Arial" charset="0"/>
              </a:rPr>
              <a:t>РАМКА ЕМПІРИЧНОГО ДОСЛІДЖЕННЯ</a:t>
            </a:r>
            <a:endParaRPr lang="ru-RU" sz="3200" smtClean="0">
              <a:effectLst/>
              <a:latin typeface="Arial" charset="0"/>
            </a:endParaRPr>
          </a:p>
        </p:txBody>
      </p:sp>
      <p:sp>
        <p:nvSpPr>
          <p:cNvPr id="2867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uk-UA" smtClean="0"/>
              <a:t>Виконання прикладної НДР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 </a:t>
            </a:r>
          </a:p>
          <a:p>
            <a:pPr>
              <a:buFont typeface="Wingdings 3" pitchFamily="18" charset="2"/>
              <a:buNone/>
            </a:pPr>
            <a:r>
              <a:rPr lang="uk-UA" smtClean="0">
                <a:latin typeface="Arial" charset="0"/>
              </a:rPr>
              <a:t>  </a:t>
            </a:r>
            <a:r>
              <a:rPr lang="uk-UA" smtClean="0"/>
              <a:t>"</a:t>
            </a:r>
            <a:r>
              <a:rPr lang="uk-UA" b="1" smtClean="0"/>
              <a:t>Науково методичні засади відстеження динаміки престижності професій, що користуються попитом на ринку праці"</a:t>
            </a:r>
            <a:r>
              <a:rPr lang="uk-UA" smtClean="0"/>
              <a:t> (2010</a:t>
            </a:r>
            <a:r>
              <a:rPr lang="ru-RU" smtClean="0"/>
              <a:t> </a:t>
            </a:r>
            <a:r>
              <a:rPr lang="uk-UA" smtClean="0"/>
              <a:t>–</a:t>
            </a:r>
            <a:r>
              <a:rPr lang="ru-RU" smtClean="0"/>
              <a:t> </a:t>
            </a:r>
            <a:r>
              <a:rPr lang="uk-UA" smtClean="0"/>
              <a:t>2012)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 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  Науковий керівник теми – </a:t>
            </a:r>
            <a:endParaRPr lang="uk-UA" smtClean="0">
              <a:latin typeface="Arial" charset="0"/>
            </a:endParaRPr>
          </a:p>
          <a:p>
            <a:pPr>
              <a:buFont typeface="Wingdings 3" pitchFamily="18" charset="2"/>
              <a:buNone/>
            </a:pPr>
            <a:r>
              <a:rPr lang="uk-UA" smtClean="0">
                <a:latin typeface="Arial" charset="0"/>
              </a:rPr>
              <a:t>   </a:t>
            </a:r>
            <a:r>
              <a:rPr lang="uk-UA" smtClean="0"/>
              <a:t>доктор психологічних наук Найдьонов М. І.</a:t>
            </a:r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539750" y="1341438"/>
            <a:ext cx="82089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uk-UA" sz="2400" b="1" i="1">
                <a:latin typeface="Times New Roman" pitchFamily="18" charset="0"/>
                <a:cs typeface="Times New Roman" pitchFamily="18" charset="0"/>
              </a:rPr>
              <a:t>Мета:</a:t>
            </a:r>
            <a:r>
              <a:rPr lang="uk-UA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представити</a:t>
            </a:r>
            <a:r>
              <a:rPr lang="uk-UA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 результати аналізу даних, що презентують ситуацію професійного самовизначення через стан поінформованості громадян, що в цій ситуації перебувають (перебували), щодо різних її аспектів під кутом зору потреб сучасного ринку праці в Україні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 flipV="1">
            <a:off x="539750" y="3709988"/>
            <a:ext cx="799306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2200" b="1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150" y="1125538"/>
            <a:ext cx="8353425" cy="3776662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/>
            <a:r>
              <a:rPr lang="uk-UA" sz="2200" b="1" i="1">
                <a:latin typeface="Times New Roman" pitchFamily="18" charset="0"/>
                <a:cs typeface="Times New Roman" pitchFamily="18" charset="0"/>
              </a:rPr>
              <a:t>Запитання, які ставилися респондентам (школярам і дорослим) для з</a:t>
            </a:r>
            <a:r>
              <a:rPr lang="en-US" sz="2200" b="1" i="1">
                <a:latin typeface="Times New Roman" pitchFamily="18" charset="0"/>
                <a:cs typeface="Times New Roman" pitchFamily="18" charset="0"/>
              </a:rPr>
              <a:t>`</a:t>
            </a:r>
            <a:r>
              <a:rPr lang="uk-UA" sz="2200" b="1" i="1">
                <a:latin typeface="Times New Roman" pitchFamily="18" charset="0"/>
                <a:cs typeface="Times New Roman" pitchFamily="18" charset="0"/>
              </a:rPr>
              <a:t>ясування їх  поінформованості в ситуації вибору професії: </a:t>
            </a:r>
          </a:p>
          <a:p>
            <a:pPr hangingPunct="0"/>
            <a:endParaRPr lang="uk-UA" sz="2200" b="1" i="1">
              <a:latin typeface="Times New Roman" pitchFamily="18" charset="0"/>
              <a:cs typeface="Times New Roman" pitchFamily="18" charset="0"/>
            </a:endParaRPr>
          </a:p>
          <a:p>
            <a:pPr hangingPunct="0">
              <a:buFont typeface="Arial" charset="0"/>
              <a:buChar char="•"/>
            </a:pPr>
            <a:r>
              <a:rPr lang="uk-UA" sz="2200">
                <a:latin typeface="Times New Roman" pitchFamily="18" charset="0"/>
                <a:cs typeface="Times New Roman" pitchFamily="18" charset="0"/>
              </a:rPr>
              <a:t> Яка саме інформація про професію була Вам відома, коли Ви її обирали (схилялися до її вибору)? </a:t>
            </a:r>
          </a:p>
          <a:p>
            <a:pPr hangingPunct="0">
              <a:buFont typeface="Arial" charset="0"/>
              <a:buChar char="•"/>
            </a:pPr>
            <a:endParaRPr lang="uk-UA" sz="2200">
              <a:latin typeface="Times New Roman" pitchFamily="18" charset="0"/>
              <a:cs typeface="Times New Roman" pitchFamily="18" charset="0"/>
            </a:endParaRPr>
          </a:p>
          <a:p>
            <a:pPr hangingPunct="0">
              <a:buFont typeface="Arial" charset="0"/>
              <a:buChar char="•"/>
            </a:pPr>
            <a:r>
              <a:rPr lang="uk-UA" sz="2200">
                <a:latin typeface="Times New Roman" pitchFamily="18" charset="0"/>
                <a:cs typeface="Times New Roman" pitchFamily="18" charset="0"/>
              </a:rPr>
              <a:t> Чи мали (маєте) Ви інформацію про інші професії, крім тієї, яку обрали або схиляєтеся обрати? </a:t>
            </a:r>
          </a:p>
          <a:p>
            <a:pPr hangingPunct="0">
              <a:buFont typeface="Arial" charset="0"/>
              <a:buChar char="•"/>
            </a:pPr>
            <a:endParaRPr lang="uk-UA" sz="2200">
              <a:latin typeface="Times New Roman" pitchFamily="18" charset="0"/>
              <a:cs typeface="Times New Roman" pitchFamily="18" charset="0"/>
            </a:endParaRPr>
          </a:p>
          <a:p>
            <a:pPr hangingPunct="0">
              <a:buFont typeface="Arial" charset="0"/>
              <a:buChar char="•"/>
            </a:pPr>
            <a:r>
              <a:rPr lang="uk-UA" sz="2200">
                <a:latin typeface="Times New Roman" pitchFamily="18" charset="0"/>
                <a:cs typeface="Times New Roman" pitchFamily="18" charset="0"/>
              </a:rPr>
              <a:t>  У який спосіб Ви отримували інформацію про професію, яку обрали (схиляєтеся обрати)? </a:t>
            </a:r>
            <a:endParaRPr lang="ru-RU" sz="2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18" name="Group 110"/>
          <p:cNvGraphicFramePr>
            <a:graphicFrameLocks noGrp="1"/>
          </p:cNvGraphicFramePr>
          <p:nvPr/>
        </p:nvGraphicFramePr>
        <p:xfrm>
          <a:off x="565150" y="1268413"/>
          <a:ext cx="8013700" cy="5437187"/>
        </p:xfrm>
        <a:graphic>
          <a:graphicData uri="http://schemas.openxmlformats.org/drawingml/2006/table">
            <a:tbl>
              <a:tblPr/>
              <a:tblGrid>
                <a:gridCol w="5049838"/>
                <a:gridCol w="808037"/>
                <a:gridCol w="717550"/>
                <a:gridCol w="719138"/>
                <a:gridCol w="719137"/>
              </a:tblGrid>
              <a:tr h="374650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 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Учні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Дорослі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6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’10 р.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’11 р.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’10 р.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’11 р.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навчальний заклад, у якому готують спеціалістів цього профілю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45,8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53,5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39,2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33,0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умови, в яких працюють ці фахівці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36,7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44,9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34,3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41,9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професійні цілі та завдання, які виконують ці спеціалісти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28,6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36,2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24,8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28,8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зміст їхньої праці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45,2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47,0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39,6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42,9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вимоги до особистих здібностей, які висуває ця професія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30,3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38,8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25,3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25,1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ризики, що загрожують здоров'ю тих, хто працює за цим фахом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10,6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14,1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8,0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11,7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рівень відповідальності, якого вимагає робота за цією спеціальністю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31,3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35,3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20,8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23,2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можливості кар'єрного зростання і найвищих досягнень, що їх надає ця професія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41,3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38,6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15,6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14,7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рівень престижності фахівців такого профілю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32,1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36,9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21,4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18,3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ставлення до цієї професії близьких мені людей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26,6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29,7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22,6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24,2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гарантії працевлаштування за цією професією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33,3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31,5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30,1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33,0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рівень конкурентності на ринку праці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12,8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11,4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9,8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8,8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інше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1,1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ніякої інформації про цю професію не мав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1,7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0,7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7,2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7,7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важко відповісти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7,3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2,5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7,6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</a:rPr>
                        <a:t>6,8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4290" marR="3429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17516" name="Прямоугольник 3"/>
          <p:cNvSpPr>
            <a:spLocks noChangeArrowheads="1"/>
          </p:cNvSpPr>
          <p:nvPr/>
        </p:nvSpPr>
        <p:spPr bwMode="auto">
          <a:xfrm>
            <a:off x="827088" y="336550"/>
            <a:ext cx="698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b="1" i="1">
                <a:latin typeface="Times New Roman" pitchFamily="18" charset="0"/>
                <a:cs typeface="Times New Roman" pitchFamily="18" charset="0"/>
              </a:rPr>
              <a:t>Розподіл відповідей на запитання “Яка саме інформація про професію була Вам відома, коли Ви її обирали”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539750" y="404813"/>
            <a:ext cx="8135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Розподіл відповідей на запитання серед учнів та дорослих "</a:t>
            </a:r>
            <a:r>
              <a:rPr lang="ru-RU" b="1" i="1">
                <a:latin typeface="Times New Roman" pitchFamily="18" charset="0"/>
                <a:cs typeface="Times New Roman" pitchFamily="18" charset="0"/>
              </a:rPr>
              <a:t> Яка саме інформація про професію була Вам відома, коли Ви її обирали (схилялися до її вибору)?”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>
                <a:latin typeface="Times New Roman" pitchFamily="18" charset="0"/>
                <a:cs typeface="Times New Roman" pitchFamily="18" charset="0"/>
              </a:rPr>
              <a:t>(у відсотках від кількості опитаних у 2011 році)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1344613"/>
            <a:ext cx="8785225" cy="48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937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mtClean="0">
                <a:effectLst/>
                <a:latin typeface="Arial" charset="0"/>
              </a:rPr>
              <a:t>РЕЗУЛЬТАТИ</a:t>
            </a:r>
            <a:endParaRPr lang="ru-RU" smtClean="0">
              <a:effectLst/>
              <a:latin typeface="Arial" charset="0"/>
            </a:endParaRP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57200" y="1481138"/>
            <a:ext cx="8229600" cy="47561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000" smtClean="0"/>
              <a:t>Найбільші розбіжності у поінформованості між дорослими, що колись перебували в ситуації вибору професії, і старшокласниками, яким його належить здійснити в близькому майбутньому, </a:t>
            </a:r>
            <a:r>
              <a:rPr lang="uk-UA" sz="2000" b="1" i="1" smtClean="0"/>
              <a:t>що значною мірою пояснюють невтішні тенденції ринку праці,</a:t>
            </a:r>
            <a:r>
              <a:rPr lang="uk-UA" sz="2000" smtClean="0"/>
              <a:t> зафіксовано за такими позиціями: можливості кар`єрного зростання, які надає професія (розрив у 23,9%), рівень її престижності (20,6%), навчальні заклади з підготовки фахівців за обраною професією (20,5%). </a:t>
            </a:r>
          </a:p>
          <a:p>
            <a:pPr>
              <a:lnSpc>
                <a:spcPct val="90000"/>
              </a:lnSpc>
            </a:pPr>
            <a:r>
              <a:rPr lang="uk-UA" sz="2000" b="1" i="1" smtClean="0"/>
              <a:t>Старшокласники,</a:t>
            </a:r>
            <a:r>
              <a:rPr lang="uk-UA" sz="2000" smtClean="0"/>
              <a:t> згідно з їхніми оцінками, </a:t>
            </a:r>
            <a:r>
              <a:rPr lang="uk-UA" sz="2000" b="1" i="1" smtClean="0"/>
              <a:t>є більш поінформованими щодо різних аспектів ситуації вибору професії порівняно із дорослими громадянами</a:t>
            </a:r>
            <a:r>
              <a:rPr lang="uk-UA" sz="2000" smtClean="0"/>
              <a:t>. І в дорослій вибірці чим молодші за віком респонденти, тим більш поінформованими порівняно із старшим поколінням вони себе вважають щодо переважної більшості аспектів ситуації професійного самовизначення. </a:t>
            </a:r>
            <a:endParaRPr lang="ru-RU" sz="20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z="2000" i="1" smtClean="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uk-UA" sz="2000" i="1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uk-UA" sz="2000" i="1" smtClean="0">
                <a:solidFill>
                  <a:schemeClr val="tx1"/>
                </a:solidFill>
                <a:effectLst/>
                <a:latin typeface="Times New Roman" pitchFamily="18" charset="0"/>
              </a:rPr>
              <a:t>Результати відповіді на запитання “Чи мали (маєте) Ви інформацію про інші професії, крім тієї, яку обрали або схиляєтеся обрати?”</a:t>
            </a:r>
            <a:r>
              <a:rPr lang="uk-UA" sz="3700" b="0" smtClean="0">
                <a:solidFill>
                  <a:schemeClr val="tx1"/>
                </a:solidFill>
                <a:effectLst/>
              </a:rPr>
              <a:t> </a:t>
            </a:r>
            <a:br>
              <a:rPr lang="uk-UA" sz="3700" b="0" smtClean="0">
                <a:solidFill>
                  <a:schemeClr val="tx1"/>
                </a:solidFill>
                <a:effectLst/>
              </a:rPr>
            </a:br>
            <a:endParaRPr lang="ru-RU" sz="3700" b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57200" y="2276475"/>
            <a:ext cx="8229600" cy="3730625"/>
          </a:xfrm>
        </p:spPr>
        <p:txBody>
          <a:bodyPr/>
          <a:lstStyle/>
          <a:p>
            <a:r>
              <a:rPr lang="uk-UA" smtClean="0"/>
              <a:t>Мають інформацію про інші, крім бажаної, професії понад 80% дорослих і 95% школярів </a:t>
            </a:r>
            <a:endParaRPr lang="ru-RU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215</TotalTime>
  <Words>597</Words>
  <Application>Microsoft Office PowerPoint</Application>
  <PresentationFormat>Экран (4:3)</PresentationFormat>
  <Paragraphs>120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Lucida Sans Unicode</vt:lpstr>
      <vt:lpstr>Arial</vt:lpstr>
      <vt:lpstr>Wingdings 3</vt:lpstr>
      <vt:lpstr>Verdana</vt:lpstr>
      <vt:lpstr>Wingdings 2</vt:lpstr>
      <vt:lpstr>Calibri</vt:lpstr>
      <vt:lpstr>Times New Roman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РАМКА ЕМПІРИЧНОГО ДОСЛІДЖЕННЯ</vt:lpstr>
      <vt:lpstr>Слайд 4</vt:lpstr>
      <vt:lpstr>Слайд 5</vt:lpstr>
      <vt:lpstr>Слайд 6</vt:lpstr>
      <vt:lpstr>Слайд 7</vt:lpstr>
      <vt:lpstr>РЕЗУЛЬТАТИ</vt:lpstr>
      <vt:lpstr> Результати відповіді на запитання “Чи мали (маєте) Ви інформацію про інші професії, крім тієї, яку обрали або схиляєтеся обрати?”  </vt:lpstr>
      <vt:lpstr>ДЖЕРЕЛА ІНФОРМАЦІЇ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Цитрус</dc:creator>
  <cp:lastModifiedBy>C</cp:lastModifiedBy>
  <cp:revision>7</cp:revision>
  <dcterms:created xsi:type="dcterms:W3CDTF">2012-11-27T17:57:41Z</dcterms:created>
  <dcterms:modified xsi:type="dcterms:W3CDTF">2012-11-28T14:37:04Z</dcterms:modified>
</cp:coreProperties>
</file>