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62" r:id="rId3"/>
    <p:sldId id="257" r:id="rId4"/>
    <p:sldId id="258" r:id="rId5"/>
    <p:sldId id="259" r:id="rId6"/>
    <p:sldId id="260" r:id="rId7"/>
    <p:sldId id="263" r:id="rId8"/>
    <p:sldId id="266" r:id="rId9"/>
    <p:sldId id="261" r:id="rId1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044" autoAdjust="0"/>
    <p:restoredTop sz="94660"/>
  </p:normalViewPr>
  <p:slideViewPr>
    <p:cSldViewPr>
      <p:cViewPr varScale="1">
        <p:scale>
          <a:sx n="88" d="100"/>
          <a:sy n="88" d="100"/>
        </p:scale>
        <p:origin x="-112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ый треугольник 9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5" name="Группа 1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Полилиния 6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7" name="Полилиния 7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8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cxnSp>
          <p:nvCxnSpPr>
            <p:cNvPr id="10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1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1B0298B6-67D0-4359-99A4-7C3AC30B4269}" type="datetimeFigureOut">
              <a:rPr lang="ru-RU"/>
              <a:pPr>
                <a:defRPr/>
              </a:pPr>
              <a:t>13.06.2014</a:t>
            </a:fld>
            <a:endParaRPr lang="ru-RU"/>
          </a:p>
        </p:txBody>
      </p:sp>
      <p:sp>
        <p:nvSpPr>
          <p:cNvPr id="12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03E6FDAD-329F-4353-97A1-2041134992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B58BF0-4C08-48A5-A65D-3730C3CFB8BB}" type="datetimeFigureOut">
              <a:rPr lang="ru-RU"/>
              <a:pPr>
                <a:defRPr/>
              </a:pPr>
              <a:t>13.06.2014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2281B5-A390-4438-8F58-A516327EEC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FBF45D-A85E-4757-BFD4-39FF1D789F5F}" type="datetimeFigureOut">
              <a:rPr lang="ru-RU"/>
              <a:pPr>
                <a:defRPr/>
              </a:pPr>
              <a:t>13.06.2014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BF7955-9A72-480C-BC55-B1248FDCE3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8771B7-5106-452B-9230-00147B2840B6}" type="datetimeFigureOut">
              <a:rPr lang="ru-RU"/>
              <a:pPr>
                <a:defRPr/>
              </a:pPr>
              <a:t>13.06.2014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A163C0-0462-4C5D-B00C-33E7F8DCAC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ашивка 6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Нашивка 7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DE2F687-EC5C-4310-B9DA-4ADDCCF161E5}" type="datetimeFigureOut">
              <a:rPr lang="ru-RU"/>
              <a:pPr>
                <a:defRPr/>
              </a:pPr>
              <a:t>13.06.2014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C70B272-A4C6-43E8-9906-B8BEF610258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7931A6D-A8BA-459C-A84C-7FFDA2EE4C63}" type="datetimeFigureOut">
              <a:rPr lang="ru-RU"/>
              <a:pPr>
                <a:defRPr/>
              </a:pPr>
              <a:t>13.06.2014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6E4192E-F8EE-431A-80B5-ADDBC45CF1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41F6968-3B32-4228-8338-40A12AA01E51}" type="datetimeFigureOut">
              <a:rPr lang="ru-RU"/>
              <a:pPr>
                <a:defRPr/>
              </a:pPr>
              <a:t>13.06.2014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3B20034-50C6-4A46-A618-B2A4F27CCD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5143626-8FA8-4444-927B-DED209119EB2}" type="datetimeFigureOut">
              <a:rPr lang="ru-RU"/>
              <a:pPr>
                <a:defRPr/>
              </a:pPr>
              <a:t>13.06.2014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67F400F-0D90-42E4-8771-E8BF02B3E7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3C1407-CEE3-42BB-B17F-D56FA3B77623}" type="datetimeFigureOut">
              <a:rPr lang="ru-RU"/>
              <a:pPr>
                <a:defRPr/>
              </a:pPr>
              <a:t>13.06.2014</a:t>
            </a:fld>
            <a:endParaRPr lang="ru-RU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EC5EBC-7399-4116-A5F0-1299E7033C2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C989F59-5B10-4F5C-ABFC-6532AA7C75C3}" type="datetimeFigureOut">
              <a:rPr lang="ru-RU"/>
              <a:pPr>
                <a:defRPr/>
              </a:pPr>
              <a:t>13.06.2014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1C8FCE4-B27D-4F4A-AA64-580A76A5C4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лилиния 7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6" name="Полилиния 8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7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8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Нашивка 11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Нашивка 12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B0947540-D3AE-4393-A3D7-DAAA36681E12}" type="datetimeFigureOut">
              <a:rPr lang="ru-RU"/>
              <a:pPr>
                <a:defRPr/>
              </a:pPr>
              <a:t>13.06.2014</a:t>
            </a:fld>
            <a:endParaRPr lang="ru-RU"/>
          </a:p>
        </p:txBody>
      </p:sp>
      <p:sp>
        <p:nvSpPr>
          <p:cNvPr id="12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D0655450-046D-4682-B433-2229BB3A82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3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smtClean="0">
                <a:solidFill>
                  <a:schemeClr val="tx1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493FB771-C790-4F99-BA5C-14D0D968157B}" type="datetimeFigureOut">
              <a:rPr lang="ru-RU"/>
              <a:pPr>
                <a:defRPr/>
              </a:pPr>
              <a:t>13.06.2014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b="0" smtClean="0">
                <a:solidFill>
                  <a:schemeClr val="tx1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77B4F433-707B-4A15-AEBC-30D6A58F23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1" r:id="rId2"/>
    <p:sldLayoutId id="2147483733" r:id="rId3"/>
    <p:sldLayoutId id="2147483734" r:id="rId4"/>
    <p:sldLayoutId id="2147483735" r:id="rId5"/>
    <p:sldLayoutId id="2147483736" r:id="rId6"/>
    <p:sldLayoutId id="2147483730" r:id="rId7"/>
    <p:sldLayoutId id="2147483737" r:id="rId8"/>
    <p:sldLayoutId id="2147483738" r:id="rId9"/>
    <p:sldLayoutId id="2147483729" r:id="rId10"/>
    <p:sldLayoutId id="2147483728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fontAlgn="base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fontAlgn="base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fontAlgn="base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fontAlgn="base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fontAlgn="base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9816" y="2060848"/>
            <a:ext cx="7772400" cy="1470025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uk-UA" sz="2800" cap="all" dirty="0" smtClean="0"/>
              <a:t/>
            </a:r>
            <a:br>
              <a:rPr lang="uk-UA" sz="2800" cap="all" dirty="0" smtClean="0"/>
            </a:br>
            <a:r>
              <a:rPr lang="uk-UA" sz="2800" cap="all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Аргументи </a:t>
            </a:r>
            <a:r>
              <a:rPr lang="uk-UA" sz="2800" cap="all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 стереотипи професійного ВИБОРУ: Динаміка протягом 2010-2011 років</a:t>
            </a:r>
            <a:r>
              <a:rPr lang="ru-RU" sz="2800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50950" y="4076700"/>
            <a:ext cx="7345363" cy="8318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400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Товстокора Ю.В. молодший наук. співр.,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400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Довгенко Д.В.  старший лаборант</a:t>
            </a:r>
            <a:endParaRPr lang="ru-RU" sz="2400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19263" y="620713"/>
            <a:ext cx="6408737" cy="9239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VI</a:t>
            </a:r>
            <a:r>
              <a:rPr lang="uk-UA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 Міжнародна науково-практична конференція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«Актуальні проблеми професійної орієнтації та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професійного навчання населення»</a:t>
            </a:r>
            <a:endParaRPr lang="ru-RU" dirty="0">
              <a:solidFill>
                <a:schemeClr val="accent4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13316" name="TextBox 6"/>
          <p:cNvSpPr txBox="1">
            <a:spLocks noChangeArrowheads="1"/>
          </p:cNvSpPr>
          <p:nvPr/>
        </p:nvSpPr>
        <p:spPr bwMode="auto">
          <a:xfrm>
            <a:off x="2843213" y="5732463"/>
            <a:ext cx="45370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uk-UA">
                <a:solidFill>
                  <a:schemeClr val="tx2"/>
                </a:solidFill>
                <a:latin typeface="Lucida Sans Unicode" pitchFamily="34" charset="0"/>
              </a:rPr>
              <a:t>ІСПП НАПН України</a:t>
            </a:r>
            <a:endParaRPr lang="ru-RU">
              <a:solidFill>
                <a:schemeClr val="tx2"/>
              </a:solidFill>
              <a:latin typeface="Lucida Sans Unicode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/>
          </p:cNvSpPr>
          <p:nvPr>
            <p:ph type="title" idx="4294967295"/>
          </p:nvPr>
        </p:nvSpPr>
        <p:spPr bwMode="auto"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uk-UA" sz="3200" smtClean="0">
                <a:effectLst/>
                <a:latin typeface="Arial" charset="0"/>
              </a:rPr>
              <a:t>РАМКА ЕМПІРИЧНОГО</a:t>
            </a:r>
            <a:r>
              <a:rPr lang="uk-UA" sz="3700" smtClean="0">
                <a:effectLst/>
                <a:latin typeface="Arial" charset="0"/>
              </a:rPr>
              <a:t> </a:t>
            </a:r>
            <a:r>
              <a:rPr lang="uk-UA" sz="3200" smtClean="0">
                <a:effectLst/>
                <a:latin typeface="Arial" charset="0"/>
              </a:rPr>
              <a:t>ДОСЛІДЖЕННЯ</a:t>
            </a:r>
            <a:endParaRPr lang="ru-RU" sz="3200" smtClean="0">
              <a:effectLst/>
              <a:latin typeface="Arial" charset="0"/>
            </a:endParaRPr>
          </a:p>
        </p:txBody>
      </p:sp>
      <p:sp>
        <p:nvSpPr>
          <p:cNvPr id="26627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>
              <a:buFont typeface="Wingdings 3" pitchFamily="18" charset="2"/>
              <a:buNone/>
            </a:pPr>
            <a:r>
              <a:rPr lang="uk-UA" smtClean="0"/>
              <a:t>Виконання прикладної НДР</a:t>
            </a:r>
          </a:p>
          <a:p>
            <a:pPr>
              <a:buFont typeface="Wingdings 3" pitchFamily="18" charset="2"/>
              <a:buNone/>
            </a:pPr>
            <a:r>
              <a:rPr lang="uk-UA" smtClean="0"/>
              <a:t> </a:t>
            </a:r>
          </a:p>
          <a:p>
            <a:pPr>
              <a:buFont typeface="Wingdings 3" pitchFamily="18" charset="2"/>
              <a:buNone/>
            </a:pPr>
            <a:r>
              <a:rPr lang="uk-UA" smtClean="0"/>
              <a:t>"</a:t>
            </a:r>
            <a:r>
              <a:rPr lang="uk-UA" b="1" smtClean="0"/>
              <a:t>Науково методичні засади відстеження динаміки престижності професій, що користуються попитом на ринку праці"</a:t>
            </a:r>
            <a:r>
              <a:rPr lang="uk-UA" smtClean="0"/>
              <a:t> (2010</a:t>
            </a:r>
            <a:r>
              <a:rPr lang="ru-RU" smtClean="0"/>
              <a:t> </a:t>
            </a:r>
            <a:r>
              <a:rPr lang="uk-UA" smtClean="0"/>
              <a:t>–</a:t>
            </a:r>
            <a:r>
              <a:rPr lang="ru-RU" smtClean="0"/>
              <a:t> </a:t>
            </a:r>
            <a:r>
              <a:rPr lang="uk-UA" smtClean="0"/>
              <a:t>2012)</a:t>
            </a:r>
          </a:p>
          <a:p>
            <a:pPr>
              <a:buFont typeface="Wingdings 3" pitchFamily="18" charset="2"/>
              <a:buNone/>
            </a:pPr>
            <a:r>
              <a:rPr lang="uk-UA" smtClean="0"/>
              <a:t> </a:t>
            </a:r>
          </a:p>
          <a:p>
            <a:pPr>
              <a:buFont typeface="Wingdings 3" pitchFamily="18" charset="2"/>
              <a:buNone/>
            </a:pPr>
            <a:r>
              <a:rPr lang="uk-UA" smtClean="0"/>
              <a:t>  Науковий керівник теми – доктор психологічних наук Найдьонов М. І. </a:t>
            </a:r>
            <a:endParaRPr lang="ru-RU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8625" y="714375"/>
            <a:ext cx="8229600" cy="4525963"/>
          </a:xfrm>
        </p:spPr>
        <p:txBody>
          <a:bodyPr>
            <a:normAutofit/>
          </a:bodyPr>
          <a:lstStyle/>
          <a:p>
            <a:pPr>
              <a:buFont typeface="Wingdings 3" pitchFamily="18" charset="2"/>
              <a:buNone/>
            </a:pPr>
            <a:r>
              <a:rPr lang="uk-UA" sz="2800" b="1" smtClean="0">
                <a:solidFill>
                  <a:srgbClr val="2B4A76"/>
                </a:solidFill>
                <a:latin typeface="Times New Roman" pitchFamily="18" charset="0"/>
                <a:cs typeface="Times New Roman" pitchFamily="18" charset="0"/>
              </a:rPr>
              <a:t>МЕТА ПОВІДОМЛЕННЯ: </a:t>
            </a:r>
          </a:p>
          <a:p>
            <a:pPr>
              <a:buFont typeface="Wingdings 3" pitchFamily="18" charset="2"/>
              <a:buNone/>
            </a:pPr>
            <a:endParaRPr lang="uk-UA" sz="2800" b="1" smtClean="0">
              <a:solidFill>
                <a:srgbClr val="2B4A76"/>
              </a:solidFill>
              <a:latin typeface="Times New Roman" pitchFamily="18" charset="0"/>
              <a:cs typeface="Times New Roman" pitchFamily="18" charset="0"/>
            </a:endParaRPr>
          </a:p>
          <a:p>
            <a:pPr marL="742950" lvl="1" indent="-285750"/>
            <a:r>
              <a:rPr lang="uk-UA" sz="2500" smtClean="0">
                <a:solidFill>
                  <a:srgbClr val="2B4A76"/>
                </a:solidFill>
                <a:latin typeface="Times New Roman" pitchFamily="18" charset="0"/>
                <a:cs typeface="Times New Roman" pitchFamily="18" charset="0"/>
              </a:rPr>
              <a:t>представлення результатів моніторингу громадської думки щодо аргументації вибору професії, орієнтирів та стереотипів професійного вибору</a:t>
            </a:r>
            <a:endParaRPr lang="ru-RU" sz="2500" smtClean="0">
              <a:solidFill>
                <a:srgbClr val="2B4A7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625" y="642938"/>
            <a:ext cx="8229600" cy="4525962"/>
          </a:xfrm>
        </p:spPr>
        <p:txBody>
          <a:bodyPr>
            <a:normAutofit/>
          </a:bodyPr>
          <a:lstStyle/>
          <a:p>
            <a:pPr>
              <a:buFont typeface="Wingdings 3" pitchFamily="18" charset="2"/>
              <a:buNone/>
            </a:pPr>
            <a:r>
              <a:rPr lang="uk-UA" sz="2800" b="1" smtClean="0">
                <a:solidFill>
                  <a:srgbClr val="2B4A76"/>
                </a:solidFill>
                <a:latin typeface="Times New Roman" pitchFamily="18" charset="0"/>
                <a:cs typeface="Times New Roman" pitchFamily="18" charset="0"/>
              </a:rPr>
              <a:t>ЗАДАЧІ:</a:t>
            </a:r>
          </a:p>
          <a:p>
            <a:pPr>
              <a:buFont typeface="Wingdings 3" pitchFamily="18" charset="2"/>
              <a:buNone/>
            </a:pPr>
            <a:endParaRPr lang="uk-UA" sz="2800" b="1" smtClean="0">
              <a:solidFill>
                <a:srgbClr val="2B4A7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uk-UA" sz="2800" smtClean="0">
                <a:solidFill>
                  <a:srgbClr val="2B4A76"/>
                </a:solidFill>
                <a:latin typeface="Times New Roman" pitchFamily="18" charset="0"/>
                <a:cs typeface="Times New Roman" pitchFamily="18" charset="0"/>
              </a:rPr>
              <a:t>дослідити, якими аргументами користуються (користувалися) при виборі майбутньої професії дорослі громадяни і школярі</a:t>
            </a:r>
          </a:p>
          <a:p>
            <a:r>
              <a:rPr lang="uk-UA" sz="2800" smtClean="0">
                <a:solidFill>
                  <a:srgbClr val="2B4A76"/>
                </a:solidFill>
                <a:latin typeface="Times New Roman" pitchFamily="18" charset="0"/>
                <a:cs typeface="Times New Roman" pitchFamily="18" charset="0"/>
              </a:rPr>
              <a:t>визначити, які суспільні орієнтири і стереотипи впливають на вибір людиною професії</a:t>
            </a:r>
          </a:p>
          <a:p>
            <a:r>
              <a:rPr lang="uk-UA" sz="2800" smtClean="0">
                <a:solidFill>
                  <a:srgbClr val="2B4A76"/>
                </a:solidFill>
                <a:latin typeface="Times New Roman" pitchFamily="18" charset="0"/>
                <a:cs typeface="Times New Roman" pitchFamily="18" charset="0"/>
              </a:rPr>
              <a:t>зафіксувати їх динаміку протягом 2010-2011 років</a:t>
            </a:r>
          </a:p>
          <a:p>
            <a:pPr>
              <a:buFont typeface="Wingdings 3" pitchFamily="18" charset="2"/>
              <a:buNone/>
            </a:pPr>
            <a:endParaRPr lang="ru-RU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749425" y="1481138"/>
            <a:ext cx="5645150" cy="4525962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2125" y="611987"/>
            <a:ext cx="8229600" cy="594878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x-none" sz="20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Розподіл відповідей на запитання “ Які з наведених нижче аргументів були(або будуть) для Вас найвагомішими при виборі професії? ” (у %)</a:t>
            </a:r>
            <a:r>
              <a:rPr lang="ru-RU" sz="20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endParaRPr lang="ru-RU" sz="2000" dirty="0" smtClean="0">
              <a:solidFill>
                <a:schemeClr val="accent4">
                  <a:lumMod val="75000"/>
                </a:schemeClr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500063" y="571500"/>
            <a:ext cx="8229600" cy="4983163"/>
          </a:xfrm>
        </p:spPr>
        <p:txBody>
          <a:bodyPr>
            <a:noAutofit/>
          </a:bodyPr>
          <a:lstStyle/>
          <a:p>
            <a:r>
              <a:rPr lang="ru-RU" sz="2400" smtClean="0">
                <a:solidFill>
                  <a:srgbClr val="2B4A76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uk-UA" sz="2400" smtClean="0">
                <a:solidFill>
                  <a:srgbClr val="2B4A76"/>
                </a:solidFill>
                <a:latin typeface="Times New Roman" pitchFamily="18" charset="0"/>
                <a:cs typeface="Times New Roman" pitchFamily="18" charset="0"/>
              </a:rPr>
              <a:t>рестижність як аргумент при виборі професії, як і раніше, значно активніше використовується старшокласниками, ніж дорослим населенням. </a:t>
            </a:r>
          </a:p>
          <a:p>
            <a:r>
              <a:rPr lang="uk-UA" sz="2400" smtClean="0">
                <a:solidFill>
                  <a:srgbClr val="2B4A76"/>
                </a:solidFill>
                <a:latin typeface="Times New Roman" pitchFamily="18" charset="0"/>
                <a:cs typeface="Times New Roman" pitchFamily="18" charset="0"/>
              </a:rPr>
              <a:t>Відмінність аргументації вибору професії дорослих і старшокласників проявляється і в тому, що на відміну від дорослих для школярів у 2011 р. значення інтересу до професії і наявності здібностей до неї значно зростають (на 9,5% і 7% відповідно), тоді як зарплатня як аргумент вибору і забезпеченість завдяки професії роботою практично не змінюються (49,3% і 49,6%  та 32,1% і 32,2% відповідно).</a:t>
            </a:r>
          </a:p>
          <a:p>
            <a:pPr>
              <a:buFont typeface="Wingdings 3" pitchFamily="18" charset="2"/>
              <a:buNone/>
            </a:pPr>
            <a:endParaRPr lang="ru-RU" sz="2800" smtClean="0">
              <a:solidFill>
                <a:srgbClr val="2B4A7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/>
          </p:cNvSpPr>
          <p:nvPr>
            <p:ph type="title"/>
          </p:nvPr>
        </p:nvSpPr>
        <p:spPr bwMode="auto"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uk-UA" smtClean="0">
                <a:effectLst/>
              </a:rPr>
              <a:t>висновки</a:t>
            </a:r>
            <a:endParaRPr lang="ru-RU" smtClean="0">
              <a:effectLst/>
            </a:endParaRPr>
          </a:p>
        </p:txBody>
      </p:sp>
      <p:sp>
        <p:nvSpPr>
          <p:cNvPr id="27651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sz="2300" smtClean="0"/>
              <a:t>Система аргументації вибору професій, особливо старшокласниками, не відповідає запитам ринку.  Дисбаланс попиту і пропозицій, який на ньому спостерігається, до певної міри пояснюється тією значущістю, яку має престижність в системі аргументації вибору професії (трохи менше половини опитаних школярів), у поєднанні із значно меншим врахуванням школярами такого фактору, як здатність обраної професії гарантувати наявність роботи, який є суттєвим для менше як третини старшокласників. </a:t>
            </a:r>
            <a:endParaRPr lang="ru-RU" sz="2300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/>
          </p:cNvSpPr>
          <p:nvPr>
            <p:ph type="title"/>
          </p:nvPr>
        </p:nvSpPr>
        <p:spPr bwMode="auto"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uk-UA" smtClean="0">
                <a:effectLst/>
              </a:rPr>
              <a:t>висновки</a:t>
            </a:r>
            <a:endParaRPr lang="ru-RU" smtClean="0">
              <a:effectLst/>
            </a:endParaRPr>
          </a:p>
        </p:txBody>
      </p:sp>
      <p:sp>
        <p:nvSpPr>
          <p:cNvPr id="3072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 3" pitchFamily="18" charset="2"/>
              <a:buNone/>
            </a:pPr>
            <a:r>
              <a:rPr lang="uk-UA" smtClean="0"/>
              <a:t>  </a:t>
            </a:r>
            <a:r>
              <a:rPr lang="uk-UA" sz="2400" b="1" smtClean="0"/>
              <a:t>Оцінка дорослими громадянами і школярами запропонованих суджень показує:</a:t>
            </a:r>
            <a:r>
              <a:rPr lang="uk-UA" smtClean="0"/>
              <a:t> </a:t>
            </a:r>
          </a:p>
          <a:p>
            <a:r>
              <a:rPr lang="uk-UA" sz="2400" smtClean="0"/>
              <a:t>налаштованість дорослих, і ще в більшій мірі молодого покоління, на підприємництво як професію, </a:t>
            </a:r>
          </a:p>
          <a:p>
            <a:r>
              <a:rPr lang="uk-UA" sz="2400" smtClean="0"/>
              <a:t>зростання у суспільстві тенденцій споживання, </a:t>
            </a:r>
          </a:p>
          <a:p>
            <a:r>
              <a:rPr lang="uk-UA" sz="2400" smtClean="0"/>
              <a:t>орієнтацію на швидкі зміни на ринку праці.</a:t>
            </a:r>
          </a:p>
          <a:p>
            <a:r>
              <a:rPr lang="uk-UA" sz="2400" smtClean="0"/>
              <a:t>низький статус робітничих професій, що не сприяє позитивному прогнозу щодо зменшення дефіциту трудових ресурсів в країні</a:t>
            </a:r>
            <a:r>
              <a:rPr lang="ru-RU" smtClean="0"/>
              <a:t> </a:t>
            </a:r>
            <a:r>
              <a:rPr lang="uk-UA" sz="2400" smtClean="0"/>
              <a:t> </a:t>
            </a:r>
            <a:endParaRPr lang="ru-RU" sz="2400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5760" indent="-256032" algn="ctr" fontAlgn="auto">
              <a:spcAft>
                <a:spcPts val="0"/>
              </a:spcAft>
              <a:buFont typeface="Wingdings 3"/>
              <a:buNone/>
              <a:defRPr/>
            </a:pPr>
            <a:endParaRPr lang="uk-UA" dirty="0" smtClean="0"/>
          </a:p>
          <a:p>
            <a:pPr marL="365760" indent="-256032" algn="ctr" fontAlgn="auto">
              <a:spcAft>
                <a:spcPts val="0"/>
              </a:spcAft>
              <a:buFont typeface="Wingdings 3"/>
              <a:buNone/>
              <a:defRPr/>
            </a:pPr>
            <a:endParaRPr lang="uk-UA" dirty="0" smtClean="0"/>
          </a:p>
          <a:p>
            <a:pPr marL="365760" indent="-256032" algn="ctr" fontAlgn="auto">
              <a:spcAft>
                <a:spcPts val="0"/>
              </a:spcAft>
              <a:buFont typeface="Wingdings 3"/>
              <a:buNone/>
              <a:defRPr/>
            </a:pPr>
            <a:r>
              <a:rPr lang="uk-UA" sz="48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Дякуємо за увагу</a:t>
            </a:r>
            <a:endParaRPr lang="ru-RU" sz="4800" dirty="0" smtClean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Открытая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.xml><?xml version="1.0" encoding="utf-8"?>
<a:themeOverride xmlns:a="http://schemas.openxmlformats.org/drawingml/2006/main">
  <a:clrScheme name="Открытая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.xml><?xml version="1.0" encoding="utf-8"?>
<a:themeOverride xmlns:a="http://schemas.openxmlformats.org/drawingml/2006/main">
  <a:clrScheme name="Открытая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.xml><?xml version="1.0" encoding="utf-8"?>
<a:themeOverride xmlns:a="http://schemas.openxmlformats.org/drawingml/2006/main">
  <a:clrScheme name="Открытая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109</TotalTime>
  <Words>340</Words>
  <Application>Microsoft Office PowerPoint</Application>
  <PresentationFormat>Экран (4:3)</PresentationFormat>
  <Paragraphs>35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Открытая</vt:lpstr>
      <vt:lpstr> Аргументи та стереотипи професійного ВИБОРУ: Динаміка протягом 2010-2011 років </vt:lpstr>
      <vt:lpstr>РАМКА ЕМПІРИЧНОГО ДОСЛІДЖЕННЯ</vt:lpstr>
      <vt:lpstr>Презентация PowerPoint</vt:lpstr>
      <vt:lpstr>Презентация PowerPoint</vt:lpstr>
      <vt:lpstr>Розподіл відповідей на запитання “ Які з наведених нижче аргументів були(або будуть) для Вас найвагомішими при виборі професії? ” (у %) </vt:lpstr>
      <vt:lpstr>Презентация PowerPoint</vt:lpstr>
      <vt:lpstr>висновки</vt:lpstr>
      <vt:lpstr>висновки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Аргументи та стереотипи професійного ВИБОРУ: Динаміка протягом 2010-2011 років </dc:title>
  <dc:creator>Цитрус</dc:creator>
  <cp:lastModifiedBy>Customer</cp:lastModifiedBy>
  <cp:revision>12</cp:revision>
  <dcterms:created xsi:type="dcterms:W3CDTF">2012-11-27T17:57:55Z</dcterms:created>
  <dcterms:modified xsi:type="dcterms:W3CDTF">2014-06-13T09:15:26Z</dcterms:modified>
</cp:coreProperties>
</file>