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1" r:id="rId1"/>
  </p:sldMasterIdLst>
  <p:notesMasterIdLst>
    <p:notesMasterId r:id="rId12"/>
  </p:notesMasterIdLst>
  <p:sldIdLst>
    <p:sldId id="256" r:id="rId2"/>
    <p:sldId id="257" r:id="rId3"/>
    <p:sldId id="262" r:id="rId4"/>
    <p:sldId id="261" r:id="rId5"/>
    <p:sldId id="264" r:id="rId6"/>
    <p:sldId id="265" r:id="rId7"/>
    <p:sldId id="266" r:id="rId8"/>
    <p:sldId id="267" r:id="rId9"/>
    <p:sldId id="268" r:id="rId10"/>
    <p:sldId id="259" r:id="rId11"/>
  </p:sldIdLst>
  <p:sldSz cx="9144000" cy="6858000" type="screen4x3"/>
  <p:notesSz cx="7099300" cy="1023461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 autoAdjust="0"/>
    <p:restoredTop sz="77075" autoAdjust="0"/>
  </p:normalViewPr>
  <p:slideViewPr>
    <p:cSldViewPr>
      <p:cViewPr>
        <p:scale>
          <a:sx n="66" d="100"/>
          <a:sy n="66" d="100"/>
        </p:scale>
        <p:origin x="-1692" y="-6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8" d="100"/>
          <a:sy n="68" d="100"/>
        </p:scale>
        <p:origin x="-2280" y="-108"/>
      </p:cViewPr>
      <p:guideLst>
        <p:guide orient="horz" pos="3223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pPr>
              <a:defRPr/>
            </a:pPr>
            <a:fld id="{614F32F0-954C-4DA3-A6FC-A46AE7FB7304}" type="datetimeFigureOut">
              <a:rPr lang="ru-RU"/>
              <a:pPr>
                <a:defRPr/>
              </a:pPr>
              <a:t>13.06.2014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709613" y="4860925"/>
            <a:ext cx="5680075" cy="4605338"/>
          </a:xfrm>
          <a:prstGeom prst="rect">
            <a:avLst/>
          </a:prstGeom>
        </p:spPr>
        <p:txBody>
          <a:bodyPr vert="horz" lIns="99048" tIns="49524" rIns="99048" bIns="49524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pPr>
              <a:defRPr/>
            </a:pPr>
            <a:fld id="{E3AF3A3D-C32B-4D46-989E-1D71DEB687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011694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 smtClean="0"/>
          </a:p>
        </p:txBody>
      </p:sp>
      <p:sp>
        <p:nvSpPr>
          <p:cNvPr id="1536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017F0AE-DB68-42FF-88ED-A9ED68E232DF}" type="slidenum">
              <a:rPr lang="ru-RU" smtClean="0"/>
              <a:pPr/>
              <a:t>1</a:t>
            </a:fld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741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7DEC6D5-10B0-4C28-ABA1-5B601E9F7A4C}" type="slidenum">
              <a:rPr lang="ru-RU" smtClean="0"/>
              <a:pPr/>
              <a:t>2</a:t>
            </a:fld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945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FFDE131-7C47-4CBD-A7DA-0B96CA2E68FF}" type="slidenum">
              <a:rPr lang="ru-RU" smtClean="0"/>
              <a:pPr/>
              <a:t>3</a:t>
            </a:fld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355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030BAD4-1435-403C-953E-9056BD1D4CD1}" type="slidenum">
              <a:rPr lang="ru-RU" smtClean="0"/>
              <a:pPr/>
              <a:t>4</a:t>
            </a:fld>
            <a:endParaRPr 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662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FF40ADB-AA89-420D-872F-BA2D37E19386}" type="slidenum">
              <a:rPr lang="ru-RU" smtClean="0"/>
              <a:pPr/>
              <a:t>5</a:t>
            </a:fld>
            <a:endParaRPr 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867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171948A-8EEB-41BC-BF38-4FA9091AD64D}" type="slidenum">
              <a:rPr lang="ru-RU" smtClean="0"/>
              <a:pPr/>
              <a:t>6</a:t>
            </a:fld>
            <a:endParaRPr 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277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B2C5C7F-2EFB-4608-ACE1-7980AE3CF34E}" type="slidenum">
              <a:rPr lang="ru-RU" smtClean="0"/>
              <a:pPr/>
              <a:t>7</a:t>
            </a:fld>
            <a:endParaRPr lang="ru-RU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481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0BA41A6-23C8-4D24-BAC7-C6F187CA5A40}" type="slidenum">
              <a:rPr lang="ru-RU" smtClean="0"/>
              <a:pPr/>
              <a:t>8</a:t>
            </a:fld>
            <a:endParaRPr lang="ru-RU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789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85EB474-576B-494E-96E6-82971D547753}" type="slidenum">
              <a:rPr lang="ru-RU" smtClean="0"/>
              <a:pPr/>
              <a:t>10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8763000" cy="5943600"/>
            <a:chOff x="0" y="0"/>
            <a:chExt cx="5520" cy="3744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1104" cy="307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grpSp>
          <p:nvGrpSpPr>
            <p:cNvPr id="6" name="Group 4"/>
            <p:cNvGrpSpPr>
              <a:grpSpLocks/>
            </p:cNvGrpSpPr>
            <p:nvPr userDrawn="1"/>
          </p:nvGrpSpPr>
          <p:grpSpPr bwMode="auto">
            <a:xfrm>
              <a:off x="0" y="2208"/>
              <a:ext cx="5520" cy="1536"/>
              <a:chOff x="0" y="2208"/>
              <a:chExt cx="5520" cy="1536"/>
            </a:xfrm>
          </p:grpSpPr>
          <p:sp>
            <p:nvSpPr>
              <p:cNvPr id="10" name="Rectangle 5"/>
              <p:cNvSpPr>
                <a:spLocks noChangeArrowheads="1"/>
              </p:cNvSpPr>
              <p:nvPr/>
            </p:nvSpPr>
            <p:spPr bwMode="ltGray">
              <a:xfrm>
                <a:off x="624" y="2208"/>
                <a:ext cx="4896" cy="1536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1" name="Rectangle 6"/>
              <p:cNvSpPr>
                <a:spLocks noChangeArrowheads="1"/>
              </p:cNvSpPr>
              <p:nvPr/>
            </p:nvSpPr>
            <p:spPr bwMode="white">
              <a:xfrm>
                <a:off x="654" y="2352"/>
                <a:ext cx="4818" cy="1347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2" name="Line 7"/>
              <p:cNvSpPr>
                <a:spLocks noChangeShapeType="1"/>
              </p:cNvSpPr>
              <p:nvPr/>
            </p:nvSpPr>
            <p:spPr bwMode="auto">
              <a:xfrm>
                <a:off x="0" y="3072"/>
                <a:ext cx="624" cy="0"/>
              </a:xfrm>
              <a:prstGeom prst="line">
                <a:avLst/>
              </a:prstGeom>
              <a:noFill/>
              <a:ln w="5080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7" name="Group 8"/>
            <p:cNvGrpSpPr>
              <a:grpSpLocks/>
            </p:cNvGrpSpPr>
            <p:nvPr userDrawn="1"/>
          </p:nvGrpSpPr>
          <p:grpSpPr bwMode="auto">
            <a:xfrm>
              <a:off x="400" y="336"/>
              <a:ext cx="5088" cy="192"/>
              <a:chOff x="400" y="336"/>
              <a:chExt cx="5088" cy="192"/>
            </a:xfrm>
          </p:grpSpPr>
          <p:sp>
            <p:nvSpPr>
              <p:cNvPr id="8" name="Rectangle 9"/>
              <p:cNvSpPr>
                <a:spLocks noChangeArrowheads="1"/>
              </p:cNvSpPr>
              <p:nvPr/>
            </p:nvSpPr>
            <p:spPr bwMode="auto">
              <a:xfrm>
                <a:off x="3952" y="336"/>
                <a:ext cx="1536" cy="19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9" name="Line 10"/>
              <p:cNvSpPr>
                <a:spLocks noChangeShapeType="1"/>
              </p:cNvSpPr>
              <p:nvPr/>
            </p:nvSpPr>
            <p:spPr bwMode="auto">
              <a:xfrm>
                <a:off x="400" y="432"/>
                <a:ext cx="5088" cy="0"/>
              </a:xfrm>
              <a:prstGeom prst="line">
                <a:avLst/>
              </a:prstGeom>
              <a:noFill/>
              <a:ln w="4445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</p:grpSp>
      <p:sp>
        <p:nvSpPr>
          <p:cNvPr id="78859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2057400" y="1143000"/>
            <a:ext cx="6629400" cy="22098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78860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962400"/>
            <a:ext cx="6858000" cy="1600200"/>
          </a:xfrm>
        </p:spPr>
        <p:txBody>
          <a:bodyPr anchor="ctr"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half" idx="10"/>
          </p:nvPr>
        </p:nvSpPr>
        <p:spPr>
          <a:xfrm>
            <a:off x="912813" y="6251575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4388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535559-AC5A-4D56-B05A-B296CC0FC0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4DE681-E116-4189-BE0A-E003FDF08E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43700" y="277813"/>
            <a:ext cx="1943100" cy="58531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7813"/>
            <a:ext cx="5676900" cy="58531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90DE8E-8163-4C61-AF9C-987EC3FC61D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ACA8EF-7610-47B1-997D-EC1517C9FE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89BCC9-AA0C-418D-877E-62A4282AA1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876800" y="1600200"/>
            <a:ext cx="38100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3D9259-E035-415B-B165-57271399EA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0037B0-22F1-45D5-9680-98A727BF46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D33695-9C21-4105-A5A2-6277687E88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ED3BFD-C93B-45AC-B102-C72EA9B3B7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BE9C44-01A2-4E54-A377-A59223CA57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AFCC13-4EC3-4510-8D08-404005D71B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8686800" cy="4876800"/>
            <a:chOff x="0" y="0"/>
            <a:chExt cx="5472" cy="3072"/>
          </a:xfrm>
        </p:grpSpPr>
        <p:sp>
          <p:nvSpPr>
            <p:cNvPr id="77827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384" cy="307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grpSp>
          <p:nvGrpSpPr>
            <p:cNvPr id="1034" name="Group 4"/>
            <p:cNvGrpSpPr>
              <a:grpSpLocks/>
            </p:cNvGrpSpPr>
            <p:nvPr/>
          </p:nvGrpSpPr>
          <p:grpSpPr bwMode="auto">
            <a:xfrm>
              <a:off x="240" y="893"/>
              <a:ext cx="5232" cy="115"/>
              <a:chOff x="240" y="893"/>
              <a:chExt cx="5232" cy="115"/>
            </a:xfrm>
          </p:grpSpPr>
          <p:sp>
            <p:nvSpPr>
              <p:cNvPr id="77829" name="Rectangle 5"/>
              <p:cNvSpPr>
                <a:spLocks noChangeArrowheads="1"/>
              </p:cNvSpPr>
              <p:nvPr/>
            </p:nvSpPr>
            <p:spPr bwMode="auto">
              <a:xfrm>
                <a:off x="4320" y="893"/>
                <a:ext cx="1152" cy="115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77830" name="Line 6"/>
              <p:cNvSpPr>
                <a:spLocks noChangeShapeType="1"/>
              </p:cNvSpPr>
              <p:nvPr/>
            </p:nvSpPr>
            <p:spPr bwMode="auto">
              <a:xfrm>
                <a:off x="240" y="941"/>
                <a:ext cx="5232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</p:grpSp>
      <p:sp>
        <p:nvSpPr>
          <p:cNvPr id="1027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277813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8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600200"/>
            <a:ext cx="77724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77833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51575"/>
            <a:ext cx="1981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78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2484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7835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pPr>
              <a:defRPr/>
            </a:pPr>
            <a:fld id="{5D99102D-1C35-4B65-9959-BA79F0F46A9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7836" name="Line 12"/>
          <p:cNvSpPr>
            <a:spLocks noChangeShapeType="1"/>
          </p:cNvSpPr>
          <p:nvPr/>
        </p:nvSpPr>
        <p:spPr bwMode="auto">
          <a:xfrm>
            <a:off x="0" y="4876800"/>
            <a:ext cx="609600" cy="0"/>
          </a:xfrm>
          <a:prstGeom prst="line">
            <a:avLst/>
          </a:prstGeom>
          <a:noFill/>
          <a:ln w="44450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2" r:id="rId2"/>
    <p:sldLayoutId id="2147483731" r:id="rId3"/>
    <p:sldLayoutId id="2147483730" r:id="rId4"/>
    <p:sldLayoutId id="2147483729" r:id="rId5"/>
    <p:sldLayoutId id="2147483728" r:id="rId6"/>
    <p:sldLayoutId id="2147483727" r:id="rId7"/>
    <p:sldLayoutId id="2147483726" r:id="rId8"/>
    <p:sldLayoutId id="2147483725" r:id="rId9"/>
    <p:sldLayoutId id="2147483724" r:id="rId10"/>
    <p:sldLayoutId id="2147483723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sz="2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5000"/>
        <a:buFont typeface="Wingdings" pitchFamily="2" charset="2"/>
        <a:buChar char="n"/>
        <a:defRPr sz="23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.emf"/><Relationship Id="rId5" Type="http://schemas.openxmlformats.org/officeDocument/2006/relationships/package" Target="../embeddings/_________Microsoft_Word1.docx"/><Relationship Id="rId4" Type="http://schemas.openxmlformats.org/officeDocument/2006/relationships/oleObject" Target="../embeddings/oleObject1.bin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68313" y="1773238"/>
            <a:ext cx="8501062" cy="2519362"/>
          </a:xfrm>
        </p:spPr>
        <p:txBody>
          <a:bodyPr/>
          <a:lstStyle/>
          <a:p>
            <a:pPr algn="ctr" eaLnBrk="1" hangingPunct="1"/>
            <a:r>
              <a:rPr lang="uk-UA" sz="2800" smtClean="0"/>
              <a:t/>
            </a:r>
            <a:br>
              <a:rPr lang="uk-UA" sz="2800" smtClean="0"/>
            </a:br>
            <a:r>
              <a:rPr lang="ru-RU" sz="4000" smtClean="0"/>
              <a:t/>
            </a:r>
            <a:br>
              <a:rPr lang="ru-RU" sz="4000" smtClean="0"/>
            </a:br>
            <a:endParaRPr lang="uk-UA" sz="4000" smtClean="0"/>
          </a:p>
        </p:txBody>
      </p:sp>
      <p:sp>
        <p:nvSpPr>
          <p:cNvPr id="14338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71625" y="4000500"/>
            <a:ext cx="6681788" cy="1714500"/>
          </a:xfrm>
        </p:spPr>
        <p:txBody>
          <a:bodyPr/>
          <a:lstStyle/>
          <a:p>
            <a:pPr eaLnBrk="1" hangingPunct="1"/>
            <a:endParaRPr lang="uk-UA" smtClean="0"/>
          </a:p>
          <a:p>
            <a:pPr eaLnBrk="1" hangingPunct="1"/>
            <a:endParaRPr lang="uk-UA" smtClean="0"/>
          </a:p>
          <a:p>
            <a:pPr eaLnBrk="1" hangingPunct="1"/>
            <a:r>
              <a:rPr lang="uk-UA" sz="3300" smtClean="0"/>
              <a:t>Найдьонов Михайло Іванович</a:t>
            </a:r>
          </a:p>
          <a:p>
            <a:pPr eaLnBrk="1" hangingPunct="1"/>
            <a:r>
              <a:rPr lang="uk-UA" smtClean="0"/>
              <a:t>доктор психол. наук</a:t>
            </a:r>
          </a:p>
          <a:p>
            <a:pPr eaLnBrk="1" hangingPunct="1"/>
            <a:endParaRPr lang="uk-UA" smtClean="0"/>
          </a:p>
        </p:txBody>
      </p:sp>
      <p:sp>
        <p:nvSpPr>
          <p:cNvPr id="5" name="TextBox 4"/>
          <p:cNvSpPr txBox="1"/>
          <p:nvPr/>
        </p:nvSpPr>
        <p:spPr>
          <a:xfrm>
            <a:off x="1000125" y="6143625"/>
            <a:ext cx="771525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uk-UA" sz="20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ІСПП НАПН України</a:t>
            </a:r>
            <a:endParaRPr lang="ru-RU" sz="2000" dirty="0" err="1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8197" name="Rectangle 5"/>
          <p:cNvSpPr>
            <a:spLocks noChangeArrowheads="1"/>
          </p:cNvSpPr>
          <p:nvPr/>
        </p:nvSpPr>
        <p:spPr bwMode="auto">
          <a:xfrm>
            <a:off x="63500" y="260350"/>
            <a:ext cx="9144000" cy="1446213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 eaLnBrk="0" hangingPunct="0">
              <a:defRPr/>
            </a:pPr>
            <a:endParaRPr lang="uk-UA" sz="22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 algn="ctr" eaLnBrk="0" hangingPunct="0">
              <a:defRPr/>
            </a:pPr>
            <a:r>
              <a:rPr lang="en-US" sz="2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VI</a:t>
            </a:r>
            <a:r>
              <a:rPr lang="uk-UA" sz="2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Міжнародна науково-практична конференція </a:t>
            </a:r>
          </a:p>
          <a:p>
            <a:pPr algn="ctr">
              <a:defRPr/>
            </a:pPr>
            <a:r>
              <a:rPr lang="uk-UA" sz="2200" dirty="0">
                <a:solidFill>
                  <a:schemeClr val="tx2"/>
                </a:solidFill>
                <a:latin typeface="+mj-lt"/>
              </a:rPr>
              <a:t>«Актуальні проблеми професійної орієнтації та </a:t>
            </a:r>
          </a:p>
          <a:p>
            <a:pPr algn="ctr">
              <a:defRPr/>
            </a:pPr>
            <a:r>
              <a:rPr lang="uk-UA" sz="2200" dirty="0">
                <a:solidFill>
                  <a:schemeClr val="tx2"/>
                </a:solidFill>
                <a:latin typeface="+mj-lt"/>
              </a:rPr>
              <a:t>професійного навчання населення»</a:t>
            </a:r>
            <a:endParaRPr lang="ru-RU" sz="22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76275" y="1743075"/>
            <a:ext cx="8208963" cy="16478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uk-UA" sz="2800" b="1">
                <a:solidFill>
                  <a:schemeClr val="tx2"/>
                </a:solidFill>
                <a:latin typeface="Times New Roman" pitchFamily="18" charset="0"/>
              </a:rPr>
              <a:t>ДИНАМІКА ПРЕСТИЖНОСТІ ПРОФЕСІЙ </a:t>
            </a:r>
            <a:endParaRPr lang="en-US" sz="2800" b="1">
              <a:solidFill>
                <a:schemeClr val="tx2"/>
              </a:solidFill>
              <a:latin typeface="Times New Roman" pitchFamily="18" charset="0"/>
            </a:endParaRPr>
          </a:p>
          <a:p>
            <a:pPr algn="ctr"/>
            <a:r>
              <a:rPr lang="uk-UA" sz="2800" b="1">
                <a:solidFill>
                  <a:schemeClr val="tx2"/>
                </a:solidFill>
                <a:latin typeface="Times New Roman" pitchFamily="18" charset="0"/>
              </a:rPr>
              <a:t>В УКРАЇНІ ПРОТЯГОМ 2008-2011 РОКІВ </a:t>
            </a:r>
            <a:endParaRPr lang="en-US" sz="2800" b="1">
              <a:solidFill>
                <a:schemeClr val="tx2"/>
              </a:solidFill>
              <a:latin typeface="Times New Roman" pitchFamily="18" charset="0"/>
            </a:endParaRPr>
          </a:p>
          <a:p>
            <a:pPr algn="ctr"/>
            <a:r>
              <a:rPr lang="uk-UA" sz="2800" b="1">
                <a:solidFill>
                  <a:schemeClr val="tx2"/>
                </a:solidFill>
                <a:latin typeface="Times New Roman" pitchFamily="18" charset="0"/>
              </a:rPr>
              <a:t>ОЧИМА ДОРОСЛИХ І ШКОЛЯРІВ</a:t>
            </a:r>
            <a:r>
              <a:rPr lang="ru-RU" sz="2800" b="1">
                <a:solidFill>
                  <a:schemeClr val="tx2"/>
                </a:solidFill>
                <a:latin typeface="Times New Roman" pitchFamily="18" charset="0"/>
              </a:rPr>
              <a:t/>
            </a:r>
            <a:br>
              <a:rPr lang="ru-RU" sz="2800" b="1">
                <a:solidFill>
                  <a:schemeClr val="tx2"/>
                </a:solidFill>
                <a:latin typeface="Times New Roman" pitchFamily="18" charset="0"/>
              </a:rPr>
            </a:br>
            <a:endParaRPr lang="ru-RU" b="1">
              <a:solidFill>
                <a:schemeClr val="tx2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ransition advTm="4953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2"/>
          <p:cNvSpPr>
            <a:spLocks noGrp="1" noChangeArrowheads="1"/>
          </p:cNvSpPr>
          <p:nvPr>
            <p:ph type="title"/>
          </p:nvPr>
        </p:nvSpPr>
        <p:spPr>
          <a:xfrm>
            <a:off x="285750" y="277813"/>
            <a:ext cx="8858250" cy="1143000"/>
          </a:xfrm>
        </p:spPr>
        <p:txBody>
          <a:bodyPr/>
          <a:lstStyle/>
          <a:p>
            <a:pPr eaLnBrk="1" hangingPunct="1"/>
            <a:r>
              <a:rPr lang="uk-UA" sz="2200" smtClean="0"/>
              <a:t>Динаміка престижності професій в Україні протягом 2008-2011 років очима дорослих і школярів</a:t>
            </a:r>
          </a:p>
        </p:txBody>
      </p:sp>
      <p:sp>
        <p:nvSpPr>
          <p:cNvPr id="36866" name="Rectangle 3"/>
          <p:cNvSpPr>
            <a:spLocks noGrp="1" noChangeArrowheads="1"/>
          </p:cNvSpPr>
          <p:nvPr>
            <p:ph idx="1"/>
          </p:nvPr>
        </p:nvSpPr>
        <p:spPr>
          <a:xfrm>
            <a:off x="611188" y="2071688"/>
            <a:ext cx="8353425" cy="3643312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endParaRPr lang="uk-UA" sz="5500" smtClean="0"/>
          </a:p>
          <a:p>
            <a:pPr algn="ctr" eaLnBrk="1" hangingPunct="1">
              <a:buFont typeface="Wingdings" pitchFamily="2" charset="2"/>
              <a:buNone/>
            </a:pPr>
            <a:r>
              <a:rPr lang="uk-UA" sz="5500" smtClean="0"/>
              <a:t>Дякуємо за увагу!</a:t>
            </a:r>
          </a:p>
        </p:txBody>
      </p:sp>
    </p:spTree>
  </p:cSld>
  <p:clrMapOvr>
    <a:masterClrMapping/>
  </p:clrMapOvr>
  <p:transition advTm="1875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/>
          <p:cNvSpPr>
            <a:spLocks noGrp="1" noChangeArrowheads="1"/>
          </p:cNvSpPr>
          <p:nvPr>
            <p:ph type="title"/>
          </p:nvPr>
        </p:nvSpPr>
        <p:spPr>
          <a:xfrm>
            <a:off x="285750" y="277813"/>
            <a:ext cx="8858250" cy="1143000"/>
          </a:xfrm>
        </p:spPr>
        <p:txBody>
          <a:bodyPr/>
          <a:lstStyle/>
          <a:p>
            <a:pPr eaLnBrk="1" hangingPunct="1"/>
            <a:r>
              <a:rPr lang="uk-UA" sz="2200" smtClean="0"/>
              <a:t>Динаміка престижності професій в Україні протягом 2008-2011 років очима дорослих і школярів</a:t>
            </a:r>
          </a:p>
        </p:txBody>
      </p:sp>
      <p:sp>
        <p:nvSpPr>
          <p:cNvPr id="16386" name="Rectangle 3"/>
          <p:cNvSpPr>
            <a:spLocks noGrp="1" noChangeArrowheads="1"/>
          </p:cNvSpPr>
          <p:nvPr>
            <p:ph idx="1"/>
          </p:nvPr>
        </p:nvSpPr>
        <p:spPr>
          <a:xfrm>
            <a:off x="357188" y="1714500"/>
            <a:ext cx="8786812" cy="35147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z="2400" i="1" smtClean="0"/>
              <a:t>    </a:t>
            </a:r>
            <a:r>
              <a:rPr lang="uk-UA" b="1" smtClean="0"/>
              <a:t>НДР, в межах яких проводилося дослідження:</a:t>
            </a:r>
          </a:p>
          <a:p>
            <a:pPr eaLnBrk="1" hangingPunct="1">
              <a:buFont typeface="Wingdings" pitchFamily="2" charset="2"/>
              <a:buNone/>
            </a:pPr>
            <a:endParaRPr lang="uk-UA" b="1" smtClean="0"/>
          </a:p>
          <a:p>
            <a:pPr eaLnBrk="1" hangingPunct="1">
              <a:buFont typeface="Wingdings" pitchFamily="2" charset="2"/>
              <a:buNone/>
            </a:pPr>
            <a:r>
              <a:rPr lang="uk-UA" b="1" smtClean="0"/>
              <a:t>   </a:t>
            </a:r>
            <a:r>
              <a:rPr lang="uk-UA" smtClean="0"/>
              <a:t>"Моніторинг рівня та чинників престижності професій" (2008 – 2009) </a:t>
            </a:r>
          </a:p>
          <a:p>
            <a:pPr eaLnBrk="1" hangingPunct="1">
              <a:buFont typeface="Wingdings" pitchFamily="2" charset="2"/>
              <a:buNone/>
            </a:pPr>
            <a:endParaRPr lang="uk-UA" smtClean="0"/>
          </a:p>
          <a:p>
            <a:pPr eaLnBrk="1" hangingPunct="1">
              <a:buFont typeface="Wingdings" pitchFamily="2" charset="2"/>
              <a:buNone/>
            </a:pPr>
            <a:r>
              <a:rPr lang="uk-UA" smtClean="0"/>
              <a:t>   "Науково методичні засади відстеження динаміки престижності професій, що користуються попитом на ринку праці" (2010 – 2012)</a:t>
            </a:r>
            <a:r>
              <a:rPr lang="ru-RU" smtClean="0"/>
              <a:t> </a:t>
            </a:r>
            <a:endParaRPr lang="uk-UA" smtClean="0"/>
          </a:p>
        </p:txBody>
      </p:sp>
    </p:spTree>
  </p:cSld>
  <p:clrMapOvr>
    <a:masterClrMapping/>
  </p:clrMapOvr>
  <p:transition advTm="1875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/>
          <p:cNvSpPr>
            <a:spLocks noGrp="1" noChangeArrowheads="1"/>
          </p:cNvSpPr>
          <p:nvPr>
            <p:ph type="title"/>
          </p:nvPr>
        </p:nvSpPr>
        <p:spPr>
          <a:xfrm>
            <a:off x="285750" y="277813"/>
            <a:ext cx="8858250" cy="1143000"/>
          </a:xfrm>
        </p:spPr>
        <p:txBody>
          <a:bodyPr/>
          <a:lstStyle/>
          <a:p>
            <a:pPr eaLnBrk="1" hangingPunct="1"/>
            <a:r>
              <a:rPr lang="uk-UA" sz="2200" smtClean="0"/>
              <a:t>Динаміка престижності професій в Україні протягом 2008-2011 років очима дорослих і школярів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314450" lvl="2" indent="-514350">
              <a:buFont typeface="Wingdings" pitchFamily="2" charset="2"/>
              <a:buNone/>
              <a:defRPr/>
            </a:pPr>
            <a:endParaRPr lang="uk-UA" sz="3000" dirty="0" smtClean="0"/>
          </a:p>
          <a:p>
            <a:pPr marL="514350" indent="-514350">
              <a:buFont typeface="+mj-lt"/>
              <a:buAutoNum type="arabicPeriod"/>
              <a:defRPr/>
            </a:pPr>
            <a:endParaRPr lang="uk-UA" sz="3300" dirty="0" smtClean="0"/>
          </a:p>
          <a:p>
            <a:pPr>
              <a:buNone/>
              <a:defRPr/>
            </a:pPr>
            <a:endParaRPr lang="ru-RU" dirty="0"/>
          </a:p>
        </p:txBody>
      </p:sp>
      <p:sp>
        <p:nvSpPr>
          <p:cNvPr id="18435" name="Прямоугольник 1"/>
          <p:cNvSpPr>
            <a:spLocks noChangeArrowheads="1"/>
          </p:cNvSpPr>
          <p:nvPr/>
        </p:nvSpPr>
        <p:spPr bwMode="auto">
          <a:xfrm>
            <a:off x="971550" y="2133600"/>
            <a:ext cx="7993063" cy="2400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uk-UA" sz="2800" b="1" dirty="0"/>
              <a:t>Мета: </a:t>
            </a:r>
          </a:p>
          <a:p>
            <a:pPr>
              <a:buFont typeface="Wingdings" pitchFamily="2" charset="2"/>
              <a:buNone/>
            </a:pPr>
            <a:endParaRPr lang="uk-UA" sz="2200" b="1" dirty="0"/>
          </a:p>
          <a:p>
            <a:r>
              <a:rPr lang="uk-UA" sz="2800" dirty="0" smtClean="0"/>
              <a:t>представлення результатів чотирирічного моніторингу динаміки престижності професій</a:t>
            </a:r>
            <a:endParaRPr lang="uk-UA" sz="2800" dirty="0"/>
          </a:p>
          <a:p>
            <a:endParaRPr lang="ru-RU" sz="2200" dirty="0"/>
          </a:p>
          <a:p>
            <a:pPr>
              <a:buFont typeface="Wingdings" pitchFamily="2" charset="2"/>
              <a:buNone/>
            </a:pPr>
            <a:endParaRPr lang="uk-UA" sz="2200" dirty="0"/>
          </a:p>
        </p:txBody>
      </p:sp>
    </p:spTree>
  </p:cSld>
  <p:clrMapOvr>
    <a:masterClrMapping/>
  </p:clrMapOvr>
  <p:transition advTm="1875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ChangeArrowheads="1"/>
          </p:cNvSpPr>
          <p:nvPr>
            <p:ph type="title"/>
          </p:nvPr>
        </p:nvSpPr>
        <p:spPr>
          <a:xfrm>
            <a:off x="285750" y="277813"/>
            <a:ext cx="8858250" cy="1143000"/>
          </a:xfrm>
        </p:spPr>
        <p:txBody>
          <a:bodyPr/>
          <a:lstStyle/>
          <a:p>
            <a:pPr eaLnBrk="1" hangingPunct="1"/>
            <a:r>
              <a:rPr lang="uk-UA" sz="2200" smtClean="0"/>
              <a:t>Динаміка престижності професій в Україні протягом 2008-2011 років очима дорослих і школярів</a:t>
            </a:r>
          </a:p>
        </p:txBody>
      </p:sp>
      <p:sp>
        <p:nvSpPr>
          <p:cNvPr id="22530" name="Объект 1"/>
          <p:cNvSpPr>
            <a:spLocks noGrp="1"/>
          </p:cNvSpPr>
          <p:nvPr>
            <p:ph idx="1"/>
          </p:nvPr>
        </p:nvSpPr>
        <p:spPr>
          <a:xfrm>
            <a:off x="914400" y="1989138"/>
            <a:ext cx="7772400" cy="4141787"/>
          </a:xfrm>
        </p:spPr>
        <p:txBody>
          <a:bodyPr/>
          <a:lstStyle/>
          <a:p>
            <a:r>
              <a:rPr lang="uk-UA" smtClean="0"/>
              <a:t>Питання, що ставилося для з</a:t>
            </a:r>
            <a:r>
              <a:rPr lang="en-US" smtClean="0"/>
              <a:t>`</a:t>
            </a:r>
            <a:r>
              <a:rPr lang="uk-UA" smtClean="0"/>
              <a:t>ясування того, як оцінюють себе респонденти щодо розуміння престижності: </a:t>
            </a:r>
          </a:p>
          <a:p>
            <a:pPr>
              <a:buFont typeface="Wingdings" pitchFamily="2" charset="2"/>
              <a:buNone/>
            </a:pPr>
            <a:r>
              <a:rPr lang="uk-UA" i="1" smtClean="0"/>
              <a:t>   “</a:t>
            </a:r>
            <a:r>
              <a:rPr lang="uk-UA" b="1" i="1" smtClean="0"/>
              <a:t>Чи маєте Ви якесь уявлення про те, що таке престижність професії?”</a:t>
            </a:r>
            <a:endParaRPr lang="ru-RU" b="1" smtClean="0"/>
          </a:p>
        </p:txBody>
      </p:sp>
    </p:spTree>
  </p:cSld>
  <p:clrMapOvr>
    <a:masterClrMapping/>
  </p:clrMapOvr>
  <p:transition advTm="1875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2"/>
          <p:cNvSpPr>
            <a:spLocks noGrp="1" noChangeArrowheads="1"/>
          </p:cNvSpPr>
          <p:nvPr>
            <p:ph type="title"/>
          </p:nvPr>
        </p:nvSpPr>
        <p:spPr>
          <a:xfrm>
            <a:off x="285750" y="277813"/>
            <a:ext cx="8858250" cy="703262"/>
          </a:xfrm>
        </p:spPr>
        <p:txBody>
          <a:bodyPr/>
          <a:lstStyle/>
          <a:p>
            <a:pPr eaLnBrk="1" hangingPunct="1"/>
            <a:r>
              <a:rPr lang="uk-UA" sz="2200" smtClean="0"/>
              <a:t>Динаміка престижності професій в Україні протягом 2008-2011 років очима дорослих і школярів</a:t>
            </a:r>
            <a:br>
              <a:rPr lang="uk-UA" sz="2200" smtClean="0"/>
            </a:br>
            <a:endParaRPr lang="uk-UA" sz="2200" smtClean="0"/>
          </a:p>
        </p:txBody>
      </p:sp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1331913" y="1700213"/>
          <a:ext cx="5911850" cy="5059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name="Документ" r:id="rId5" imgW="5911979" imgH="5058665" progId="Word.Document.12">
                  <p:embed/>
                </p:oleObj>
              </mc:Choice>
              <mc:Fallback>
                <p:oleObj name="Документ" r:id="rId5" imgW="5911979" imgH="5058665" progId="Word.Document.12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1913" y="1700213"/>
                        <a:ext cx="5911850" cy="50593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advTm="1875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2"/>
          <p:cNvSpPr>
            <a:spLocks noGrp="1" noChangeArrowheads="1"/>
          </p:cNvSpPr>
          <p:nvPr>
            <p:ph type="title"/>
          </p:nvPr>
        </p:nvSpPr>
        <p:spPr>
          <a:xfrm>
            <a:off x="285750" y="277813"/>
            <a:ext cx="8858250" cy="1143000"/>
          </a:xfrm>
        </p:spPr>
        <p:txBody>
          <a:bodyPr/>
          <a:lstStyle/>
          <a:p>
            <a:pPr eaLnBrk="1" hangingPunct="1"/>
            <a:r>
              <a:rPr lang="uk-UA" sz="2200" dirty="0" smtClean="0"/>
              <a:t>Динаміка престижності професій в Україні протягом 2008-2011 років очима дорослих і школярів</a:t>
            </a:r>
          </a:p>
        </p:txBody>
      </p:sp>
      <p:sp>
        <p:nvSpPr>
          <p:cNvPr id="27650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sz="2000" dirty="0" smtClean="0"/>
              <a:t>Динаміка оцінки дорослим населенням власної впевненості щодо розуміння престижності професій у 2011 р. порівняно із 2010 р. була негативною: на 5,3% менше стало тих, хто відповів, що він точно розуміє, що таке престижність. </a:t>
            </a:r>
          </a:p>
          <a:p>
            <a:r>
              <a:rPr lang="uk-UA" sz="1800" i="1" dirty="0" smtClean="0"/>
              <a:t>Найбільший вплив на упевненість дорослих респондентів щодо правильності своїх уявлень про престижність професій справляє </a:t>
            </a:r>
            <a:r>
              <a:rPr lang="uk-UA" sz="1800" b="1" i="1" dirty="0" smtClean="0"/>
              <a:t>освіта</a:t>
            </a:r>
            <a:r>
              <a:rPr lang="uk-UA" sz="1800" i="1" dirty="0" smtClean="0"/>
              <a:t>: що вищий їх рівень освіти, то більша впевненість у своєму розумінні престижності професій. </a:t>
            </a:r>
            <a:endParaRPr lang="ru-RU" sz="1800" i="1" dirty="0" smtClean="0"/>
          </a:p>
          <a:p>
            <a:endParaRPr lang="uk-UA" sz="2000" dirty="0" smtClean="0"/>
          </a:p>
          <a:p>
            <a:r>
              <a:rPr lang="uk-UA" sz="2000" dirty="0" smtClean="0"/>
              <a:t>Серед школярів динаміка цього показника була позитивною: частка старшокласників більш-менш впевнених у своєму розумінні престижності зросла в 2011 р. (порівняно з 2010 р.) з 88,6% до 91,9%, </a:t>
            </a:r>
            <a:r>
              <a:rPr lang="uk-UA" sz="2000" b="1" dirty="0" smtClean="0"/>
              <a:t>що</a:t>
            </a:r>
            <a:r>
              <a:rPr lang="uk-UA" sz="2000" b="1" i="1" dirty="0" smtClean="0"/>
              <a:t> </a:t>
            </a:r>
            <a:r>
              <a:rPr lang="uk-UA" sz="2000" b="1" dirty="0" smtClean="0"/>
              <a:t>збільшує розрив між поколіннями у ставленні до  змін на ринку праці.</a:t>
            </a:r>
            <a:r>
              <a:rPr lang="uk-UA" sz="2000" b="1" i="1" dirty="0" smtClean="0"/>
              <a:t> </a:t>
            </a:r>
            <a:endParaRPr lang="uk-UA" sz="2000" b="1" dirty="0" smtClean="0"/>
          </a:p>
          <a:p>
            <a:endParaRPr lang="ru-RU" dirty="0" smtClean="0"/>
          </a:p>
        </p:txBody>
      </p:sp>
    </p:spTree>
  </p:cSld>
  <p:clrMapOvr>
    <a:masterClrMapping/>
  </p:clrMapOvr>
  <p:transition advTm="1875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/>
          <p:cNvSpPr>
            <a:spLocks noGrp="1" noChangeArrowheads="1"/>
          </p:cNvSpPr>
          <p:nvPr>
            <p:ph type="title"/>
          </p:nvPr>
        </p:nvSpPr>
        <p:spPr>
          <a:xfrm>
            <a:off x="285750" y="277813"/>
            <a:ext cx="8858250" cy="1143000"/>
          </a:xfrm>
        </p:spPr>
        <p:txBody>
          <a:bodyPr/>
          <a:lstStyle/>
          <a:p>
            <a:pPr eaLnBrk="1" hangingPunct="1"/>
            <a:r>
              <a:rPr lang="uk-UA" sz="2200" smtClean="0"/>
              <a:t>Динаміка престижності професій в Україні протягом 2008-2011 років очима дорослих і школярів</a:t>
            </a:r>
          </a:p>
        </p:txBody>
      </p:sp>
      <p:pic>
        <p:nvPicPr>
          <p:cNvPr id="3174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5150" y="2492375"/>
            <a:ext cx="6302375" cy="393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7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2988" y="1700213"/>
            <a:ext cx="7345362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1875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2"/>
          <p:cNvSpPr>
            <a:spLocks noGrp="1" noChangeArrowheads="1"/>
          </p:cNvSpPr>
          <p:nvPr>
            <p:ph type="title"/>
          </p:nvPr>
        </p:nvSpPr>
        <p:spPr>
          <a:xfrm>
            <a:off x="285750" y="277813"/>
            <a:ext cx="8858250" cy="1143000"/>
          </a:xfrm>
        </p:spPr>
        <p:txBody>
          <a:bodyPr/>
          <a:lstStyle/>
          <a:p>
            <a:pPr eaLnBrk="1" hangingPunct="1"/>
            <a:r>
              <a:rPr lang="uk-UA" sz="2200" smtClean="0"/>
              <a:t>Динаміка престижності професій в Україні протягом 2008-2011 років очима дорослих і школярів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539750" y="1484313"/>
            <a:ext cx="8488363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sz="2400" dirty="0" smtClean="0"/>
              <a:t>Зниження впевненості в своєму розумінні престижності професій більшою чи меншою мірою торкнулося всіх різних за рівнем освіти груп респондентів, що </a:t>
            </a:r>
            <a:r>
              <a:rPr lang="uk-UA" sz="2400" b="1" dirty="0" smtClean="0"/>
              <a:t>відображає нестабільний стан ринку праці, зумовлений у свою чергу, фінансово-економічною кризою.</a:t>
            </a:r>
            <a:endParaRPr lang="uk-UA" sz="2400" b="1" dirty="0"/>
          </a:p>
        </p:txBody>
      </p:sp>
    </p:spTree>
  </p:cSld>
  <p:clrMapOvr>
    <a:masterClrMapping/>
  </p:clrMapOvr>
  <p:transition advTm="1875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2200" smtClean="0"/>
              <a:t>Динаміка престижності професій в Україні протягом 2008-2011 років очима дорослих і школярів</a:t>
            </a:r>
            <a:endParaRPr lang="ru-RU" sz="220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539750" y="1628775"/>
            <a:ext cx="8424863" cy="4154488"/>
          </a:xfrm>
          <a:prstGeom prst="rect">
            <a:avLst/>
          </a:prstGeom>
        </p:spPr>
        <p:txBody>
          <a:bodyPr>
            <a:spAutoFit/>
          </a:bodyPr>
          <a:lstStyle/>
          <a:p>
            <a:pPr hangingPunct="0">
              <a:defRPr/>
            </a:pPr>
            <a:r>
              <a:rPr lang="uk-UA" sz="2400" i="1" dirty="0">
                <a:latin typeface="+mj-lt"/>
              </a:rPr>
              <a:t>У підсумку</a:t>
            </a:r>
            <a:r>
              <a:rPr lang="uk-UA" sz="2400" dirty="0">
                <a:latin typeface="+mj-lt"/>
              </a:rPr>
              <a:t> </a:t>
            </a:r>
            <a:r>
              <a:rPr lang="uk-UA" sz="2400" i="1" dirty="0">
                <a:latin typeface="+mj-lt"/>
              </a:rPr>
              <a:t>маємо констатувати наступне:</a:t>
            </a:r>
          </a:p>
          <a:p>
            <a:pPr hangingPunct="0">
              <a:defRPr/>
            </a:pPr>
            <a:endParaRPr lang="uk-UA" sz="2400" i="1" dirty="0">
              <a:latin typeface="+mj-lt"/>
            </a:endParaRPr>
          </a:p>
          <a:p>
            <a:pPr marL="342900" indent="-342900" hangingPunct="0">
              <a:buFont typeface="Arial" pitchFamily="34" charset="0"/>
              <a:buChar char="•"/>
              <a:defRPr/>
            </a:pPr>
            <a:r>
              <a:rPr lang="uk-UA" sz="2400" i="1" dirty="0">
                <a:latin typeface="+mj-lt"/>
              </a:rPr>
              <a:t> </a:t>
            </a:r>
            <a:r>
              <a:rPr lang="uk-UA" sz="2400" dirty="0">
                <a:latin typeface="+mj-lt"/>
              </a:rPr>
              <a:t>означилася тенденція переважного зростання престижності професій у виробничій сфері, зайнятості в силових структурах, намітилися позитивні зрушення в сфері науки; </a:t>
            </a:r>
          </a:p>
          <a:p>
            <a:pPr marL="342900" indent="-342900" hangingPunct="0">
              <a:buFont typeface="Arial" pitchFamily="34" charset="0"/>
              <a:buChar char="•"/>
              <a:defRPr/>
            </a:pPr>
            <a:r>
              <a:rPr lang="uk-UA" sz="2400" dirty="0">
                <a:latin typeface="+mj-lt"/>
              </a:rPr>
              <a:t>стабілізувалось падіння престижності  професій, пов’язаних із законодавством і </a:t>
            </a:r>
            <a:r>
              <a:rPr lang="uk-UA" sz="2400" dirty="0" err="1">
                <a:latin typeface="+mj-lt"/>
              </a:rPr>
              <a:t>правочинством</a:t>
            </a:r>
            <a:r>
              <a:rPr lang="uk-UA" sz="2400" dirty="0">
                <a:latin typeface="+mj-lt"/>
              </a:rPr>
              <a:t>;</a:t>
            </a:r>
          </a:p>
          <a:p>
            <a:pPr marL="342900" indent="-342900" hangingPunct="0">
              <a:buFont typeface="Arial" pitchFamily="34" charset="0"/>
              <a:buChar char="•"/>
              <a:defRPr/>
            </a:pPr>
            <a:r>
              <a:rPr lang="uk-UA" sz="2400" dirty="0">
                <a:latin typeface="+mj-lt"/>
              </a:rPr>
              <a:t> натомість продовжується зниження  престижності професій, що асоціюються з політикою і означилась тенденція зниження престижності професій, що відносяться до економіко-комерційної сфери.</a:t>
            </a:r>
            <a:endParaRPr lang="ru-RU" sz="2400" dirty="0">
              <a:latin typeface="+mj-l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Слои">
  <a:themeElements>
    <a:clrScheme name="Слои 10">
      <a:dk1>
        <a:srgbClr val="000000"/>
      </a:dk1>
      <a:lt1>
        <a:srgbClr val="FFFFFF"/>
      </a:lt1>
      <a:dk2>
        <a:srgbClr val="660033"/>
      </a:dk2>
      <a:lt2>
        <a:srgbClr val="666699"/>
      </a:lt2>
      <a:accent1>
        <a:srgbClr val="95A3D1"/>
      </a:accent1>
      <a:accent2>
        <a:srgbClr val="FFFF66"/>
      </a:accent2>
      <a:accent3>
        <a:srgbClr val="FFFFFF"/>
      </a:accent3>
      <a:accent4>
        <a:srgbClr val="000000"/>
      </a:accent4>
      <a:accent5>
        <a:srgbClr val="C8CEE5"/>
      </a:accent5>
      <a:accent6>
        <a:srgbClr val="E7E75C"/>
      </a:accent6>
      <a:hlink>
        <a:srgbClr val="5A84D8"/>
      </a:hlink>
      <a:folHlink>
        <a:srgbClr val="CCCC99"/>
      </a:folHlink>
    </a:clrScheme>
    <a:fontScheme name="Слои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Слои 1">
        <a:dk1>
          <a:srgbClr val="993300"/>
        </a:dk1>
        <a:lt1>
          <a:srgbClr val="CCCCCC"/>
        </a:lt1>
        <a:dk2>
          <a:srgbClr val="000000"/>
        </a:dk2>
        <a:lt2>
          <a:srgbClr val="FFFFFF"/>
        </a:lt2>
        <a:accent1>
          <a:srgbClr val="576F2B"/>
        </a:accent1>
        <a:accent2>
          <a:srgbClr val="666699"/>
        </a:accent2>
        <a:accent3>
          <a:srgbClr val="AAAAAA"/>
        </a:accent3>
        <a:accent4>
          <a:srgbClr val="AEAEAE"/>
        </a:accent4>
        <a:accent5>
          <a:srgbClr val="B4BBAC"/>
        </a:accent5>
        <a:accent6>
          <a:srgbClr val="5C5C8A"/>
        </a:accent6>
        <a:hlink>
          <a:srgbClr val="99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2">
        <a:dk1>
          <a:srgbClr val="993300"/>
        </a:dk1>
        <a:lt1>
          <a:srgbClr val="CCCCCC"/>
        </a:lt1>
        <a:dk2>
          <a:srgbClr val="330000"/>
        </a:dk2>
        <a:lt2>
          <a:srgbClr val="FFFFFF"/>
        </a:lt2>
        <a:accent1>
          <a:srgbClr val="996633"/>
        </a:accent1>
        <a:accent2>
          <a:srgbClr val="FF0000"/>
        </a:accent2>
        <a:accent3>
          <a:srgbClr val="ADAAAA"/>
        </a:accent3>
        <a:accent4>
          <a:srgbClr val="AEAEAE"/>
        </a:accent4>
        <a:accent5>
          <a:srgbClr val="CAB8AD"/>
        </a:accent5>
        <a:accent6>
          <a:srgbClr val="E70000"/>
        </a:accent6>
        <a:hlink>
          <a:srgbClr val="FF3300"/>
        </a:hlink>
        <a:folHlink>
          <a:srgbClr val="CC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3">
        <a:dk1>
          <a:srgbClr val="79788A"/>
        </a:dk1>
        <a:lt1>
          <a:srgbClr val="FFFFFF"/>
        </a:lt1>
        <a:dk2>
          <a:srgbClr val="21203C"/>
        </a:dk2>
        <a:lt2>
          <a:srgbClr val="FFFFCC"/>
        </a:lt2>
        <a:accent1>
          <a:srgbClr val="476077"/>
        </a:accent1>
        <a:accent2>
          <a:srgbClr val="676C5A"/>
        </a:accent2>
        <a:accent3>
          <a:srgbClr val="ABABAF"/>
        </a:accent3>
        <a:accent4>
          <a:srgbClr val="DADADA"/>
        </a:accent4>
        <a:accent5>
          <a:srgbClr val="B1B6BD"/>
        </a:accent5>
        <a:accent6>
          <a:srgbClr val="5D6151"/>
        </a:accent6>
        <a:hlink>
          <a:srgbClr val="666699"/>
        </a:hlink>
        <a:folHlink>
          <a:srgbClr val="8CB0A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4">
        <a:dk1>
          <a:srgbClr val="455B41"/>
        </a:dk1>
        <a:lt1>
          <a:srgbClr val="FFFFCC"/>
        </a:lt1>
        <a:dk2>
          <a:srgbClr val="79A994"/>
        </a:dk2>
        <a:lt2>
          <a:srgbClr val="FFFFCC"/>
        </a:lt2>
        <a:accent1>
          <a:srgbClr val="517087"/>
        </a:accent1>
        <a:accent2>
          <a:srgbClr val="666699"/>
        </a:accent2>
        <a:accent3>
          <a:srgbClr val="BED1C8"/>
        </a:accent3>
        <a:accent4>
          <a:srgbClr val="DADAAE"/>
        </a:accent4>
        <a:accent5>
          <a:srgbClr val="B3BBC3"/>
        </a:accent5>
        <a:accent6>
          <a:srgbClr val="5C5C8A"/>
        </a:accent6>
        <a:hlink>
          <a:srgbClr val="993300"/>
        </a:hlink>
        <a:folHlink>
          <a:srgbClr val="A4AF6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5">
        <a:dk1>
          <a:srgbClr val="330000"/>
        </a:dk1>
        <a:lt1>
          <a:srgbClr val="FF9900"/>
        </a:lt1>
        <a:dk2>
          <a:srgbClr val="FFFFFF"/>
        </a:dk2>
        <a:lt2>
          <a:srgbClr val="8B3111"/>
        </a:lt2>
        <a:accent1>
          <a:srgbClr val="DD6D07"/>
        </a:accent1>
        <a:accent2>
          <a:srgbClr val="CC9900"/>
        </a:accent2>
        <a:accent3>
          <a:srgbClr val="FFCAAA"/>
        </a:accent3>
        <a:accent4>
          <a:srgbClr val="2A0000"/>
        </a:accent4>
        <a:accent5>
          <a:srgbClr val="EBBAAA"/>
        </a:accent5>
        <a:accent6>
          <a:srgbClr val="B98A00"/>
        </a:accent6>
        <a:hlink>
          <a:srgbClr val="CC330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6">
        <a:dk1>
          <a:srgbClr val="000000"/>
        </a:dk1>
        <a:lt1>
          <a:srgbClr val="FFFFE1"/>
        </a:lt1>
        <a:dk2>
          <a:srgbClr val="330033"/>
        </a:dk2>
        <a:lt2>
          <a:srgbClr val="330033"/>
        </a:lt2>
        <a:accent1>
          <a:srgbClr val="CCCC99"/>
        </a:accent1>
        <a:accent2>
          <a:srgbClr val="FF0000"/>
        </a:accent2>
        <a:accent3>
          <a:srgbClr val="FFFFEE"/>
        </a:accent3>
        <a:accent4>
          <a:srgbClr val="000000"/>
        </a:accent4>
        <a:accent5>
          <a:srgbClr val="E2E2CA"/>
        </a:accent5>
        <a:accent6>
          <a:srgbClr val="E70000"/>
        </a:accent6>
        <a:hlink>
          <a:srgbClr val="9900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7">
        <a:dk1>
          <a:srgbClr val="000000"/>
        </a:dk1>
        <a:lt1>
          <a:srgbClr val="FFFFFF"/>
        </a:lt1>
        <a:dk2>
          <a:srgbClr val="000000"/>
        </a:dk2>
        <a:lt2>
          <a:srgbClr val="891411"/>
        </a:lt2>
        <a:accent1>
          <a:srgbClr val="4F917E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B2C7C0"/>
        </a:accent5>
        <a:accent6>
          <a:srgbClr val="B98A00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8">
        <a:dk1>
          <a:srgbClr val="000000"/>
        </a:dk1>
        <a:lt1>
          <a:srgbClr val="FFFFFF"/>
        </a:lt1>
        <a:dk2>
          <a:srgbClr val="CC0000"/>
        </a:dk2>
        <a:lt2>
          <a:srgbClr val="999966"/>
        </a:lt2>
        <a:accent1>
          <a:srgbClr val="CCCCCC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B9B95C"/>
        </a:accent6>
        <a:hlink>
          <a:srgbClr val="666699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9">
        <a:dk1>
          <a:srgbClr val="000000"/>
        </a:dk1>
        <a:lt1>
          <a:srgbClr val="FFFFFF"/>
        </a:lt1>
        <a:dk2>
          <a:srgbClr val="FF0000"/>
        </a:dk2>
        <a:lt2>
          <a:srgbClr val="009999"/>
        </a:lt2>
        <a:accent1>
          <a:srgbClr val="C7B505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E0D7AA"/>
        </a:accent5>
        <a:accent6>
          <a:srgbClr val="E7E75C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10">
        <a:dk1>
          <a:srgbClr val="000000"/>
        </a:dk1>
        <a:lt1>
          <a:srgbClr val="FFFFFF"/>
        </a:lt1>
        <a:dk2>
          <a:srgbClr val="660033"/>
        </a:dk2>
        <a:lt2>
          <a:srgbClr val="666699"/>
        </a:lt2>
        <a:accent1>
          <a:srgbClr val="95A3D1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C8CEE5"/>
        </a:accent5>
        <a:accent6>
          <a:srgbClr val="E7E75C"/>
        </a:accent6>
        <a:hlink>
          <a:srgbClr val="5A84D8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Layers</Template>
  <TotalTime>1242</TotalTime>
  <Words>437</Words>
  <Application>Microsoft Office PowerPoint</Application>
  <PresentationFormat>Экран (4:3)</PresentationFormat>
  <Paragraphs>54</Paragraphs>
  <Slides>10</Slides>
  <Notes>9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2" baseType="lpstr">
      <vt:lpstr>Слои</vt:lpstr>
      <vt:lpstr>Документ</vt:lpstr>
      <vt:lpstr>  </vt:lpstr>
      <vt:lpstr>Динаміка престижності професій в Україні протягом 2008-2011 років очима дорослих і школярів</vt:lpstr>
      <vt:lpstr>Динаміка престижності професій в Україні протягом 2008-2011 років очима дорослих і школярів</vt:lpstr>
      <vt:lpstr>Динаміка престижності професій в Україні протягом 2008-2011 років очима дорослих і школярів</vt:lpstr>
      <vt:lpstr>Динаміка престижності професій в Україні протягом 2008-2011 років очима дорослих і школярів </vt:lpstr>
      <vt:lpstr>Динаміка престижності професій в Україні протягом 2008-2011 років очима дорослих і школярів</vt:lpstr>
      <vt:lpstr>Динаміка престижності професій в Україні протягом 2008-2011 років очима дорослих і школярів</vt:lpstr>
      <vt:lpstr>Динаміка престижності професій в Україні протягом 2008-2011 років очима дорослих і школярів</vt:lpstr>
      <vt:lpstr>Динаміка престижності професій в Україні протягом 2008-2011 років очима дорослих і школярів</vt:lpstr>
      <vt:lpstr>Динаміка престижності професій в Україні протягом 2008-2011 років очима дорослих і школярів</vt:lpstr>
    </vt:vector>
  </TitlesOfParts>
  <Company>DMM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Складнокоординованість соціосистем і організацій як соціально-психологічний феномен</dc:title>
  <dc:creator>Люба</dc:creator>
  <cp:lastModifiedBy>Customer</cp:lastModifiedBy>
  <cp:revision>74</cp:revision>
  <dcterms:created xsi:type="dcterms:W3CDTF">2006-04-17T18:26:49Z</dcterms:created>
  <dcterms:modified xsi:type="dcterms:W3CDTF">2014-06-13T09:16:43Z</dcterms:modified>
</cp:coreProperties>
</file>