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6"/>
  </p:notesMasterIdLst>
  <p:sldIdLst>
    <p:sldId id="256" r:id="rId2"/>
    <p:sldId id="257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258" r:id="rId13"/>
    <p:sldId id="280" r:id="rId14"/>
    <p:sldId id="282" r:id="rId15"/>
    <p:sldId id="283" r:id="rId16"/>
    <p:sldId id="281" r:id="rId17"/>
    <p:sldId id="300" r:id="rId18"/>
    <p:sldId id="334" r:id="rId19"/>
    <p:sldId id="335" r:id="rId20"/>
    <p:sldId id="260" r:id="rId21"/>
    <p:sldId id="261" r:id="rId22"/>
    <p:sldId id="262" r:id="rId23"/>
    <p:sldId id="259" r:id="rId24"/>
    <p:sldId id="333" r:id="rId25"/>
    <p:sldId id="301" r:id="rId26"/>
    <p:sldId id="302" r:id="rId27"/>
    <p:sldId id="303" r:id="rId28"/>
    <p:sldId id="305" r:id="rId29"/>
    <p:sldId id="265" r:id="rId30"/>
    <p:sldId id="266" r:id="rId31"/>
    <p:sldId id="267" r:id="rId32"/>
    <p:sldId id="264" r:id="rId33"/>
    <p:sldId id="263" r:id="rId34"/>
    <p:sldId id="306" r:id="rId35"/>
    <p:sldId id="307" r:id="rId36"/>
    <p:sldId id="308" r:id="rId37"/>
    <p:sldId id="309" r:id="rId38"/>
    <p:sldId id="268" r:id="rId39"/>
    <p:sldId id="310" r:id="rId40"/>
    <p:sldId id="311" r:id="rId41"/>
    <p:sldId id="269" r:id="rId42"/>
    <p:sldId id="270" r:id="rId43"/>
    <p:sldId id="279" r:id="rId44"/>
    <p:sldId id="278" r:id="rId45"/>
    <p:sldId id="312" r:id="rId46"/>
    <p:sldId id="322" r:id="rId47"/>
    <p:sldId id="337" r:id="rId48"/>
    <p:sldId id="336" r:id="rId49"/>
    <p:sldId id="323" r:id="rId50"/>
    <p:sldId id="329" r:id="rId51"/>
    <p:sldId id="325" r:id="rId52"/>
    <p:sldId id="326" r:id="rId53"/>
    <p:sldId id="327" r:id="rId54"/>
    <p:sldId id="328" r:id="rId55"/>
    <p:sldId id="324" r:id="rId56"/>
    <p:sldId id="331" r:id="rId57"/>
    <p:sldId id="330" r:id="rId58"/>
    <p:sldId id="332" r:id="rId59"/>
    <p:sldId id="314" r:id="rId60"/>
    <p:sldId id="315" r:id="rId61"/>
    <p:sldId id="316" r:id="rId62"/>
    <p:sldId id="319" r:id="rId63"/>
    <p:sldId id="320" r:id="rId64"/>
    <p:sldId id="321" r:id="rId6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1915" autoAdjust="0"/>
  </p:normalViewPr>
  <p:slideViewPr>
    <p:cSldViewPr>
      <p:cViewPr>
        <p:scale>
          <a:sx n="50" d="100"/>
          <a:sy n="50" d="100"/>
        </p:scale>
        <p:origin x="-2166" y="-8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46C4B-4993-41A0-A659-9D8A4B7EE420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515F2-6463-4CBE-A3B9-1FAD2183B8B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548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Повернення живого нерва психології в стандарти професій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9547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 </a:t>
            </a:r>
            <a:r>
              <a:rPr lang="ru-RU" dirty="0" err="1" smtClean="0"/>
              <a:t>особистість</a:t>
            </a:r>
            <a:r>
              <a:rPr lang="ru-RU" dirty="0" smtClean="0"/>
              <a:t>? </a:t>
            </a:r>
            <a:r>
              <a:rPr lang="ru-RU" dirty="0" err="1" smtClean="0"/>
              <a:t>Здатна</a:t>
            </a:r>
            <a:r>
              <a:rPr lang="ru-RU" dirty="0" smtClean="0"/>
              <a:t> до процедур не </a:t>
            </a:r>
            <a:r>
              <a:rPr lang="ru-RU" dirty="0" err="1" smtClean="0"/>
              <a:t>кожна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1B3A-52DD-440A-B1D0-2D00C037E984}" type="slidenum">
              <a:rPr lang="ru-RU" smtClean="0"/>
              <a:pPr/>
              <a:t>50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06C3E4-5D8C-4F75-8FDE-BD5AAA479602}" type="slidenum">
              <a:rPr lang="ru-RU"/>
              <a:pPr/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B810151-1A3F-4B92-9DAD-0D70627AC128}" type="slidenum">
              <a:rPr lang="ru-RU" smtClean="0">
                <a:latin typeface="Arial" pitchFamily="34" charset="0"/>
              </a:rPr>
              <a:pPr>
                <a:defRPr/>
              </a:pPr>
              <a:t>52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Завершальний  сторони наснажені </a:t>
            </a:r>
            <a:r>
              <a:rPr lang="uk-UA" dirty="0" err="1" smtClean="0">
                <a:solidFill>
                  <a:schemeClr val="tx1"/>
                </a:solidFill>
              </a:rPr>
              <a:t>палірують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1B3A-52DD-440A-B1D0-2D00C037E984}" type="slidenum">
              <a:rPr lang="ru-RU" smtClean="0"/>
              <a:pPr/>
              <a:t>53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71B3A-52DD-440A-B1D0-2D00C037E984}" type="slidenum">
              <a:rPr lang="ru-RU" smtClean="0"/>
              <a:pPr/>
              <a:t>54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E909A-106A-4833-B8C6-C6FC2C36B324}" type="slidenum">
              <a:rPr lang="ru-RU" smtClean="0"/>
              <a:pPr/>
              <a:t>56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E909A-106A-4833-B8C6-C6FC2C36B324}" type="slidenum">
              <a:rPr lang="ru-RU" smtClean="0"/>
              <a:pPr/>
              <a:t>57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E909A-106A-4833-B8C6-C6FC2C36B324}" type="slidenum">
              <a:rPr lang="ru-RU" smtClean="0"/>
              <a:pPr/>
              <a:t>58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64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3514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Музей – ВСТУП – смисл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постефекту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взаєморесурсності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взаємокомпетентності</a:t>
            </a:r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955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трансформація на відміну стабільності у </a:t>
            </a:r>
            <a:r>
              <a:rPr lang="uk-UA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Треймана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(криза інформаційного суспільства, глобалізація)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3315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Що таке живий нерв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34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Найвищі суперечності періоду</a:t>
            </a:r>
            <a:r>
              <a:rPr lang="uk-UA" baseline="0" dirty="0" smtClean="0"/>
              <a:t> </a:t>
            </a:r>
            <a:r>
              <a:rPr lang="uk-UA" b="1" baseline="0" dirty="0" smtClean="0"/>
              <a:t>конкуренції</a:t>
            </a:r>
            <a:r>
              <a:rPr lang="uk-UA" baseline="0" dirty="0" smtClean="0"/>
              <a:t> дипломів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39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Національна рамка кваліфікації  </a:t>
            </a:r>
            <a:r>
              <a:rPr lang="uk-UA" dirty="0" err="1" smtClean="0"/>
              <a:t>прощина</a:t>
            </a:r>
            <a:r>
              <a:rPr lang="uk-UA" baseline="0" dirty="0" smtClean="0"/>
              <a:t> для  будь яких освітніх систем</a:t>
            </a:r>
          </a:p>
          <a:p>
            <a:r>
              <a:rPr lang="uk-UA" baseline="0" dirty="0" smtClean="0"/>
              <a:t>Галузеві </a:t>
            </a:r>
            <a:r>
              <a:rPr lang="uk-UA" baseline="0" dirty="0" err="1" smtClean="0"/>
              <a:t>внз</a:t>
            </a:r>
            <a:r>
              <a:rPr lang="uk-UA" baseline="0" dirty="0" smtClean="0"/>
              <a:t> системи </a:t>
            </a:r>
            <a:r>
              <a:rPr lang="uk-UA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НРК</a:t>
            </a:r>
            <a:r>
              <a:rPr lang="uk-UA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uk-UA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НСКО</a:t>
            </a:r>
            <a:r>
              <a:rPr lang="uk-UA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(спорідненість класифікацій)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43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Національна рамка кваліфікації  </a:t>
            </a:r>
            <a:r>
              <a:rPr lang="uk-UA" dirty="0" err="1" smtClean="0"/>
              <a:t>прощина</a:t>
            </a:r>
            <a:r>
              <a:rPr lang="uk-UA" baseline="0" dirty="0" smtClean="0"/>
              <a:t> для  будь яких освітніх систем</a:t>
            </a:r>
          </a:p>
          <a:p>
            <a:r>
              <a:rPr lang="uk-UA" baseline="0" dirty="0" smtClean="0"/>
              <a:t>Галузеві </a:t>
            </a:r>
            <a:r>
              <a:rPr lang="uk-UA" baseline="0" dirty="0" err="1" smtClean="0"/>
              <a:t>внз</a:t>
            </a:r>
            <a:r>
              <a:rPr lang="uk-UA" baseline="0" dirty="0" smtClean="0"/>
              <a:t> системи</a:t>
            </a:r>
          </a:p>
          <a:p>
            <a:r>
              <a:rPr lang="uk-UA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НРК</a:t>
            </a:r>
            <a:r>
              <a:rPr lang="uk-UA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uk-UA" sz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НСКО</a:t>
            </a:r>
            <a:r>
              <a:rPr lang="uk-UA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dirty="0" smtClean="0"/>
              <a:t>Національна система </a:t>
            </a:r>
            <a:r>
              <a:rPr lang="uk-UA" dirty="0" err="1" smtClean="0"/>
              <a:t>коасифікації</a:t>
            </a:r>
            <a:r>
              <a:rPr lang="uk-UA" dirty="0" smtClean="0"/>
              <a:t> освіти </a:t>
            </a:r>
            <a:r>
              <a:rPr lang="uk-UA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(спорідненість класифікацій)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44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(потреби знати своє місце в суспільстві та очікувати, що всі інші члени суспільства будуть повідомляти про своє місце)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46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018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(потреби знати своє місце в суспільстві та очікувати, що всі інші члени суспільства будуть повідомляти про своє місце)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E515F2-6463-4CBE-A3B9-1FAD2183B8BE}" type="slidenum">
              <a:rPr lang="uk-UA" smtClean="0"/>
              <a:pPr/>
              <a:t>47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018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F137E51-6F09-40D3-A80D-A3C2BC61A5C1}" type="datetimeFigureOut">
              <a:rPr lang="uk-UA" smtClean="0"/>
              <a:pPr/>
              <a:t>29.11.2013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E21D36D-E1D4-4323-AF6F-C865EBFE3565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5051647"/>
          </a:xfrm>
        </p:spPr>
        <p:txBody>
          <a:bodyPr>
            <a:normAutofit fontScale="90000"/>
          </a:bodyPr>
          <a:lstStyle/>
          <a:p>
            <a:r>
              <a:rPr lang="uk-UA" sz="4000" dirty="0"/>
              <a:t>Рефлексія </a:t>
            </a:r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4000" dirty="0" smtClean="0"/>
              <a:t>соціально-психологічних </a:t>
            </a:r>
            <a:r>
              <a:rPr lang="uk-UA" sz="4000" dirty="0"/>
              <a:t>ресурсів вдосконалення системи профорієнтації </a:t>
            </a:r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4000" dirty="0" smtClean="0"/>
              <a:t>при </a:t>
            </a:r>
            <a:r>
              <a:rPr lang="uk-UA" sz="4000" dirty="0"/>
              <a:t>впровадженні </a:t>
            </a:r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4000" dirty="0" smtClean="0"/>
              <a:t>національної </a:t>
            </a:r>
            <a:r>
              <a:rPr lang="uk-UA" sz="4000" dirty="0"/>
              <a:t>рамки кваліфікацій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5301208"/>
            <a:ext cx="6400800" cy="1447056"/>
          </a:xfrm>
        </p:spPr>
        <p:txBody>
          <a:bodyPr>
            <a:normAutofit fontScale="77500" lnSpcReduction="20000"/>
          </a:bodyPr>
          <a:lstStyle/>
          <a:p>
            <a:r>
              <a:rPr lang="uk-UA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Найдьонов Михайло Іванович</a:t>
            </a:r>
          </a:p>
          <a:p>
            <a:pPr lvl="0"/>
            <a:r>
              <a:rPr lang="uk-UA" sz="3200" dirty="0"/>
              <a:t>провідний науковий співробітник ІСПП НАПН України, д. </a:t>
            </a:r>
            <a:r>
              <a:rPr lang="uk-UA" sz="3200" dirty="0" err="1"/>
              <a:t>психол</a:t>
            </a:r>
            <a:r>
              <a:rPr lang="uk-UA" sz="3200" dirty="0"/>
              <a:t>. н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  <a:p>
            <a:endParaRPr lang="uk-UA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13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600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2400" b="1" dirty="0">
                <a:effectLst/>
              </a:rPr>
              <a:t>Анімація експонатів</a:t>
            </a:r>
            <a:r>
              <a:rPr lang="uk-UA" sz="2400" dirty="0">
                <a:effectLst/>
              </a:rPr>
              <a:t> Малий театр музею Допитливому глядачу для </a:t>
            </a:r>
            <a:r>
              <a:rPr lang="uk-UA" sz="2400" i="1" dirty="0">
                <a:effectLst/>
              </a:rPr>
              <a:t>задоволення</a:t>
            </a:r>
            <a:r>
              <a:rPr lang="uk-UA" sz="2400" dirty="0">
                <a:effectLst/>
              </a:rPr>
              <a:t>: Музей як театр, де кожен об'єкт представлений у найдрібніших подробицях, а кожного місяця </a:t>
            </a:r>
            <a:r>
              <a:rPr lang="uk-UA" sz="2400" dirty="0" err="1">
                <a:effectLst/>
              </a:rPr>
              <a:t>онлайн</a:t>
            </a:r>
            <a:r>
              <a:rPr lang="uk-UA" sz="2400" dirty="0">
                <a:effectLst/>
              </a:rPr>
              <a:t> починається нова дія (нова виставка)</a:t>
            </a:r>
            <a:endParaRPr lang="uk-UA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04864"/>
            <a:ext cx="8229600" cy="4213383"/>
          </a:xfrm>
        </p:spPr>
      </p:pic>
    </p:spTree>
    <p:extLst>
      <p:ext uri="{BB962C8B-B14F-4D97-AF65-F5344CB8AC3E}">
        <p14:creationId xmlns:p14="http://schemas.microsoft.com/office/powerpoint/2010/main" val="38901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09120"/>
            <a:ext cx="8229600" cy="1600200"/>
          </a:xfrm>
        </p:spPr>
        <p:txBody>
          <a:bodyPr/>
          <a:lstStyle/>
          <a:p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І. Удосконалення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системи профорієнтації на основі соціально-психологічної складової професійного </a:t>
            </a:r>
            <a:r>
              <a:rPr lang="uk-U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самоздійснення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5877272"/>
            <a:ext cx="7715200" cy="248891"/>
          </a:xfrm>
        </p:spPr>
        <p:txBody>
          <a:bodyPr>
            <a:normAutofit fontScale="47500" lnSpcReduction="20000"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8333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Історична та істотна складові явища престижу професій та занять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Престижність професій почала вивчатись у логіці дослідження соціальних статусів та стратифікації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суспільства.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Перша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хвиля досліджень розпочалась у середині минулого століття і завершилась створенням стандартної міжнародної шкали престижності професій, яка базувалася на ідеї незмінності рейтингу престижності і незалежності цих оцінок від соціально-демографічних і культурних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змінних.</a:t>
            </a:r>
          </a:p>
        </p:txBody>
      </p:sp>
    </p:spTree>
    <p:extLst>
      <p:ext uri="{BB962C8B-B14F-4D97-AF65-F5344CB8AC3E}">
        <p14:creationId xmlns:p14="http://schemas.microsoft.com/office/powerpoint/2010/main" val="99592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 err="1" smtClean="0">
                <a:effectLst/>
              </a:rPr>
              <a:t>Основні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 err="1" smtClean="0">
                <a:effectLst/>
              </a:rPr>
              <a:t>шкали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>
                <a:effectLst/>
              </a:rPr>
              <a:t>для </a:t>
            </a:r>
            <a:r>
              <a:rPr lang="ru-RU" sz="2800" dirty="0" err="1">
                <a:effectLst/>
              </a:rPr>
              <a:t>виміру</a:t>
            </a:r>
            <a:r>
              <a:rPr lang="ru-RU" sz="2800" dirty="0">
                <a:effectLst/>
              </a:rPr>
              <a:t> </a:t>
            </a:r>
            <a:r>
              <a:rPr lang="ru-RU" sz="2800" dirty="0" err="1">
                <a:effectLst/>
              </a:rPr>
              <a:t>міри</a:t>
            </a:r>
            <a:r>
              <a:rPr lang="ru-RU" sz="2800" dirty="0">
                <a:effectLst/>
              </a:rPr>
              <a:t> </a:t>
            </a:r>
            <a:r>
              <a:rPr lang="ru-RU" sz="2800" dirty="0" err="1">
                <a:effectLst/>
              </a:rPr>
              <a:t>престижності</a:t>
            </a:r>
            <a:r>
              <a:rPr lang="ru-RU" sz="2800" dirty="0">
                <a:effectLst/>
              </a:rPr>
              <a:t> </a:t>
            </a:r>
            <a:r>
              <a:rPr lang="ru-RU" sz="2800" dirty="0" err="1">
                <a:effectLst/>
              </a:rPr>
              <a:t>професії</a:t>
            </a:r>
            <a:r>
              <a:rPr lang="ru-RU" sz="2800" dirty="0">
                <a:effectLst/>
              </a:rPr>
              <a:t> і </a:t>
            </a:r>
            <a:r>
              <a:rPr lang="ru-RU" sz="2800" dirty="0" err="1">
                <a:effectLst/>
              </a:rPr>
              <a:t>соціального</a:t>
            </a:r>
            <a:r>
              <a:rPr lang="ru-RU" sz="2800" dirty="0">
                <a:effectLst/>
              </a:rPr>
              <a:t> статусу 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hangingPunct="0">
              <a:buNone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даний час існують шість основних шкал для виміру міри престижності професії і соціального статусу (реального або бажаного) особистості:</a:t>
            </a:r>
          </a:p>
          <a:p>
            <a:pPr hangingPunct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а) соціально-економічний Індекс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Дункана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Duncan’s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Socioeconomic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Index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SEI) </a:t>
            </a:r>
            <a:endParaRPr 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hangingPunct="0"/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шкала Престижу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Зігеля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/ Національного Центру Дослідження Громадської Думки - NORC (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Siegel’s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/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National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Opinion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Research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Center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Prestige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Scores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hangingPunct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в) індекс Соціально-економічного Статусу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Нама-Пауерса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Nam-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powers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Socioeconomic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Status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Index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hangingPunct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г) індекс Соціальної Позиції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Холлінгсхеда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Hollingshead’s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Index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Social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Position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</a:p>
          <a:p>
            <a:pPr hangingPunct="0"/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освітня Шкала (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Educational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Scale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е) стандартна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Міжнародна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Шкала Престижу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Професії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Дональда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Треймана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Treiman’s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Standard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Occupation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Prestige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Scale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SIOPS) </a:t>
            </a:r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50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Структурна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престижу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професій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Треймана</a:t>
            </a:r>
            <a:endParaRPr lang="uk-U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Теоретичні засади створеної Д. </a:t>
            </a:r>
            <a:r>
              <a:rPr lang="uk-UA" dirty="0" err="1">
                <a:solidFill>
                  <a:schemeClr val="tx1"/>
                </a:solidFill>
              </a:rPr>
              <a:t>Трейманом</a:t>
            </a:r>
            <a:r>
              <a:rPr lang="uk-UA" dirty="0">
                <a:solidFill>
                  <a:schemeClr val="tx1"/>
                </a:solidFill>
              </a:rPr>
              <a:t> шкали (викладені в його докторській дисертації, виконаній на факультеті соціології </a:t>
            </a:r>
            <a:r>
              <a:rPr lang="uk-UA" dirty="0" err="1">
                <a:solidFill>
                  <a:schemeClr val="tx1"/>
                </a:solidFill>
              </a:rPr>
              <a:t>Чикагського</a:t>
            </a:r>
            <a:r>
              <a:rPr lang="uk-UA" dirty="0">
                <a:solidFill>
                  <a:schemeClr val="tx1"/>
                </a:solidFill>
              </a:rPr>
              <a:t> університету, та основній праці [49]) походять із </a:t>
            </a:r>
            <a:r>
              <a:rPr lang="uk-UA" dirty="0" err="1">
                <a:solidFill>
                  <a:schemeClr val="tx1"/>
                </a:solidFill>
              </a:rPr>
              <a:t>Чикагської</a:t>
            </a:r>
            <a:r>
              <a:rPr lang="uk-UA" dirty="0">
                <a:solidFill>
                  <a:schemeClr val="tx1"/>
                </a:solidFill>
              </a:rPr>
              <a:t> "школи соціальної стратифікації", яка, у свою чергу, виходить із розробок </a:t>
            </a:r>
            <a:r>
              <a:rPr lang="uk-UA" dirty="0" err="1">
                <a:solidFill>
                  <a:schemeClr val="tx1"/>
                </a:solidFill>
              </a:rPr>
              <a:t>Талкотта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Парсонса</a:t>
            </a:r>
            <a:r>
              <a:rPr lang="uk-UA" dirty="0">
                <a:solidFill>
                  <a:schemeClr val="tx1"/>
                </a:solidFill>
              </a:rPr>
              <a:t> та Еміля Дюркгейма. </a:t>
            </a:r>
            <a:r>
              <a:rPr lang="uk-UA" dirty="0" err="1">
                <a:solidFill>
                  <a:schemeClr val="tx1"/>
                </a:solidFill>
              </a:rPr>
              <a:t>Трейман</a:t>
            </a:r>
            <a:r>
              <a:rPr lang="uk-UA" dirty="0">
                <a:solidFill>
                  <a:schemeClr val="tx1"/>
                </a:solidFill>
              </a:rPr>
              <a:t> запропонував найбільш повну модель соціальної стратифікації для сучасного суспільства, що базується на рейтингу престижу професій, а відтак є інваріантною по відношенню до національних, соціальних та культурних умов.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736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err="1" smtClean="0">
                <a:effectLst/>
              </a:rPr>
              <a:t>Положення</a:t>
            </a:r>
            <a:r>
              <a:rPr lang="ru-RU" sz="3200" dirty="0" smtClean="0">
                <a:effectLst/>
              </a:rPr>
              <a:t> </a:t>
            </a:r>
            <a:r>
              <a:rPr lang="ru-RU" sz="3200" dirty="0" err="1" smtClean="0">
                <a:effectLst/>
              </a:rPr>
              <a:t>теорії</a:t>
            </a:r>
            <a:r>
              <a:rPr lang="ru-RU" sz="3200" dirty="0" smtClean="0">
                <a:effectLst/>
              </a:rPr>
              <a:t> </a:t>
            </a:r>
            <a:r>
              <a:rPr lang="ru-RU" sz="3200" dirty="0" err="1" smtClean="0">
                <a:effectLst/>
              </a:rPr>
              <a:t>Д.Треймана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Є три </a:t>
            </a:r>
            <a:r>
              <a:rPr lang="ru-RU" dirty="0" err="1">
                <a:solidFill>
                  <a:schemeClr val="tx1"/>
                </a:solidFill>
              </a:rPr>
              <a:t>типи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ресурсів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різних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комбінаціях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створюють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різницю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владі</a:t>
            </a:r>
            <a:r>
              <a:rPr lang="ru-RU" dirty="0">
                <a:solidFill>
                  <a:schemeClr val="tx1"/>
                </a:solidFill>
              </a:rPr>
              <a:t>, яка </a:t>
            </a:r>
            <a:r>
              <a:rPr lang="ru-RU" dirty="0" err="1">
                <a:solidFill>
                  <a:schemeClr val="tx1"/>
                </a:solidFill>
              </a:rPr>
              <a:t>визначається</a:t>
            </a:r>
            <a:r>
              <a:rPr lang="ru-RU" dirty="0">
                <a:solidFill>
                  <a:schemeClr val="tx1"/>
                </a:solidFill>
              </a:rPr>
              <a:t> як </a:t>
            </a:r>
            <a:r>
              <a:rPr lang="ru-RU" dirty="0" err="1">
                <a:solidFill>
                  <a:schemeClr val="tx1"/>
                </a:solidFill>
              </a:rPr>
              <a:t>здатність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досягати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чогось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бажаним</a:t>
            </a:r>
            <a:r>
              <a:rPr lang="ru-RU" dirty="0">
                <a:solidFill>
                  <a:schemeClr val="tx1"/>
                </a:solidFill>
              </a:rPr>
              <a:t> (Вебер, 1947, 152).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знання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вміння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релевантні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виконанню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соціально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цінних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завдань</a:t>
            </a:r>
            <a:r>
              <a:rPr lang="ru-RU" dirty="0">
                <a:solidFill>
                  <a:schemeClr val="tx1"/>
                </a:solidFill>
              </a:rPr>
              <a:t>,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r>
              <a:rPr lang="ru-RU" dirty="0">
                <a:solidFill>
                  <a:schemeClr val="tx1"/>
                </a:solidFill>
              </a:rPr>
              <a:t>) контроль за </a:t>
            </a:r>
            <a:r>
              <a:rPr lang="ru-RU" dirty="0" err="1">
                <a:solidFill>
                  <a:schemeClr val="tx1"/>
                </a:solidFill>
              </a:rPr>
              <a:t>економічними</a:t>
            </a:r>
            <a:r>
              <a:rPr lang="ru-RU" dirty="0">
                <a:solidFill>
                  <a:schemeClr val="tx1"/>
                </a:solidFill>
              </a:rPr>
              <a:t> ресурсами,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влада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легітимний</a:t>
            </a:r>
            <a:r>
              <a:rPr lang="ru-RU" dirty="0">
                <a:solidFill>
                  <a:schemeClr val="tx1"/>
                </a:solidFill>
              </a:rPr>
              <a:t> контроль за </a:t>
            </a:r>
            <a:r>
              <a:rPr lang="ru-RU" dirty="0" err="1">
                <a:solidFill>
                  <a:schemeClr val="tx1"/>
                </a:solidFill>
              </a:rPr>
              <a:t>діяльністю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інших</a:t>
            </a:r>
            <a:r>
              <a:rPr lang="ru-RU" dirty="0">
                <a:solidFill>
                  <a:schemeClr val="tx1"/>
                </a:solidFill>
              </a:rPr>
              <a:t> людей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0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/>
              <a:t>Популярність шкали Д. </a:t>
            </a:r>
            <a:r>
              <a:rPr lang="uk-UA" sz="3200" dirty="0" err="1"/>
              <a:t>Треймана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Популярність шкали Д.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Треймана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має в основі кілька основних причин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По-перше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SIOPS є однією з найновіших шкал для дослідження престижності професії, а відтак увібрала в себе найкращі якості своїх попередників. Хоча вона й була створена наприкінці 70-х років минулого століття, мало не усі інші подібні шкали виходять із розробок, що передували шкалі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Треймана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на 20-30 років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По-друге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SIOPS являє собою крос-культурну методику, адаптовану та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валідизовану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для багатьох суспільств. </a:t>
            </a:r>
            <a:r>
              <a:rPr lang="uk-UA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По-третє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SIOPS вважається шкалою, що найбільшою мірою розкриває поняття престижу професії в умовах сучасного суспільства, тобто є найбільш 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валідною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із подібних шкал (</a:t>
            </a:r>
            <a:r>
              <a:rPr lang="uk-UA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Bergman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2005) [5].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16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600" dirty="0" err="1"/>
              <a:t>Класифікації</a:t>
            </a:r>
            <a:r>
              <a:rPr lang="ru-RU" sz="3600" dirty="0"/>
              <a:t> </a:t>
            </a:r>
            <a:r>
              <a:rPr lang="ru-RU" sz="3600" dirty="0" err="1"/>
              <a:t>професій</a:t>
            </a:r>
            <a:r>
              <a:rPr lang="ru-RU" sz="3600" dirty="0"/>
              <a:t> на </a:t>
            </a:r>
            <a:r>
              <a:rPr lang="ru-RU" sz="3600" dirty="0" err="1"/>
              <a:t>підставі</a:t>
            </a:r>
            <a:r>
              <a:rPr lang="ru-RU" sz="3600" dirty="0"/>
              <a:t> </a:t>
            </a:r>
            <a:r>
              <a:rPr lang="ru-RU" sz="3600" dirty="0" err="1" smtClean="0"/>
              <a:t>престижності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світовий </a:t>
            </a:r>
            <a:r>
              <a:rPr lang="uk-UA" dirty="0">
                <a:solidFill>
                  <a:schemeClr val="tx1"/>
                </a:solidFill>
              </a:rPr>
              <a:t>та радянський досвід (англійська, українська та російська назви): </a:t>
            </a:r>
          </a:p>
          <a:p>
            <a:pPr marL="0" lvl="0" indent="0">
              <a:buNone/>
            </a:pPr>
            <a:r>
              <a:rPr lang="uk-UA" dirty="0">
                <a:solidFill>
                  <a:schemeClr val="tx1"/>
                </a:solidFill>
              </a:rPr>
              <a:t>ринкова та планові спадщини </a:t>
            </a:r>
            <a:endParaRPr lang="uk-UA" dirty="0" smtClean="0">
              <a:solidFill>
                <a:schemeClr val="tx1"/>
              </a:solidFill>
            </a:endParaRPr>
          </a:p>
          <a:p>
            <a:pPr lvl="0"/>
            <a:r>
              <a:rPr lang="uk-UA" dirty="0" err="1" smtClean="0">
                <a:solidFill>
                  <a:schemeClr val="tx1"/>
                </a:solidFill>
              </a:rPr>
              <a:t>International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Standard </a:t>
            </a:r>
            <a:r>
              <a:rPr lang="uk-UA" dirty="0" err="1">
                <a:solidFill>
                  <a:schemeClr val="tx1"/>
                </a:solidFill>
              </a:rPr>
              <a:t>Classification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of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Occupations</a:t>
            </a:r>
            <a:endParaRPr lang="uk-UA" dirty="0">
              <a:solidFill>
                <a:schemeClr val="tx1"/>
              </a:solidFill>
            </a:endParaRPr>
          </a:p>
          <a:p>
            <a:pPr lvl="0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НАЦІОНАЛЬНИЙ КЛАСИФІКАТОР УКРАЇНИ. Класифікатор професій ДК 003:2010; </a:t>
            </a:r>
            <a:endParaRPr lang="uk-UA" dirty="0" smtClean="0">
              <a:solidFill>
                <a:schemeClr val="tx1"/>
              </a:solidFill>
            </a:endParaRPr>
          </a:p>
          <a:p>
            <a:pPr lvl="0"/>
            <a:r>
              <a:rPr lang="uk-UA" dirty="0" err="1" smtClean="0">
                <a:solidFill>
                  <a:schemeClr val="tx1"/>
                </a:solidFill>
              </a:rPr>
              <a:t>Общероссийский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>
                <a:solidFill>
                  <a:schemeClr val="tx1"/>
                </a:solidFill>
              </a:rPr>
              <a:t>классификатор</a:t>
            </a:r>
            <a:r>
              <a:rPr lang="uk-UA" dirty="0">
                <a:solidFill>
                  <a:schemeClr val="tx1"/>
                </a:solidFill>
              </a:rPr>
              <a:t> занятий).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3600" dirty="0" smtClean="0"/>
              <a:t>Авторська класифікація</a:t>
            </a:r>
            <a:endParaRPr lang="uk-UA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084508"/>
              </p:ext>
            </p:extLst>
          </p:nvPr>
        </p:nvGraphicFramePr>
        <p:xfrm>
          <a:off x="395536" y="1340768"/>
          <a:ext cx="8250115" cy="418744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604210"/>
                <a:gridCol w="1307365"/>
                <a:gridCol w="1522403"/>
                <a:gridCol w="1522403"/>
                <a:gridCol w="1520845"/>
                <a:gridCol w="772889"/>
              </a:tblGrid>
              <a:tr h="306197">
                <a:tc row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Класифікатори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Рівні узагальнення (кількість цифр кодування)</a:t>
                      </a:r>
                      <a:endParaRPr lang="uk-UA" sz="16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29184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1111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1111.1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62293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Міжнародний  стандарт класифікації занять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(ISCO-88, 08)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major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group</a:t>
                      </a:r>
                      <a:r>
                        <a:rPr lang="uk-UA" sz="1400" dirty="0">
                          <a:effectLst/>
                        </a:rPr>
                        <a:t> (основна група)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sub-</a:t>
                      </a:r>
                      <a:r>
                        <a:rPr lang="uk-UA" sz="1400" dirty="0" err="1">
                          <a:effectLst/>
                        </a:rPr>
                        <a:t>major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group</a:t>
                      </a:r>
                      <a:endParaRPr lang="uk-UA" sz="14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</a:t>
                      </a:r>
                      <a:r>
                        <a:rPr lang="uk-UA" sz="1400" dirty="0" err="1">
                          <a:effectLst/>
                        </a:rPr>
                        <a:t>субосновна</a:t>
                      </a:r>
                      <a:r>
                        <a:rPr lang="uk-UA" sz="1400" dirty="0">
                          <a:effectLst/>
                        </a:rPr>
                        <a:t> група)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minor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group</a:t>
                      </a:r>
                      <a:endParaRPr lang="uk-UA" sz="14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(незначна, другорядна, менша група)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unit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group</a:t>
                      </a:r>
                      <a:endParaRPr lang="uk-UA" sz="1400" dirty="0">
                        <a:effectLst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(блок групи)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–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9374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Національний класифікатор України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розділ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підрозділ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клас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Підклас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група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3538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Авторський підхід 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клас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підклас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група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Підгрупа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індивід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5612727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effectLst/>
              </a:rPr>
              <a:t>Перша </a:t>
            </a:r>
            <a:r>
              <a:rPr lang="uk-UA" dirty="0" err="1" smtClean="0">
                <a:effectLst/>
              </a:rPr>
              <a:t>ланка–тип–</a:t>
            </a:r>
            <a:r>
              <a:rPr lang="uk-UA" dirty="0" smtClean="0">
                <a:effectLst/>
              </a:rPr>
              <a:t> відповідає типу за Климовим, друга – п'ята відповідає міжнародному стандарту в авторському викладенні (клас, підклас, група, підгрупа, </a:t>
            </a:r>
            <a:r>
              <a:rPr lang="uk-UA" dirty="0" err="1" smtClean="0">
                <a:effectLst/>
              </a:rPr>
              <a:t>мікропідгрупа</a:t>
            </a:r>
            <a:r>
              <a:rPr lang="uk-UA" dirty="0" smtClean="0">
                <a:effectLst/>
              </a:rPr>
              <a:t>, індивід)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442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У підсумку запропонованої авторської типології тип професійного </a:t>
            </a:r>
            <a:r>
              <a:rPr lang="uk-UA" dirty="0" smtClean="0">
                <a:solidFill>
                  <a:schemeClr val="tx1"/>
                </a:solidFill>
              </a:rPr>
              <a:t>заняття </a:t>
            </a:r>
            <a:r>
              <a:rPr lang="uk-UA" dirty="0">
                <a:solidFill>
                  <a:schemeClr val="tx1"/>
                </a:solidFill>
              </a:rPr>
              <a:t>набуває схожості великої типології на кшталт біологічних видів з </a:t>
            </a:r>
            <a:r>
              <a:rPr lang="uk-UA" dirty="0" err="1">
                <a:solidFill>
                  <a:schemeClr val="tx1"/>
                </a:solidFill>
              </a:rPr>
              <a:t>ура-хуванням</a:t>
            </a:r>
            <a:r>
              <a:rPr lang="uk-UA" dirty="0">
                <a:solidFill>
                  <a:schemeClr val="tx1"/>
                </a:solidFill>
              </a:rPr>
              <a:t> як психологічного, так і предметного змісту. Перша </a:t>
            </a:r>
            <a:r>
              <a:rPr lang="uk-UA" dirty="0" err="1">
                <a:solidFill>
                  <a:schemeClr val="tx1"/>
                </a:solidFill>
              </a:rPr>
              <a:t>ланка–тип–</a:t>
            </a:r>
            <a:r>
              <a:rPr lang="uk-UA" dirty="0">
                <a:solidFill>
                  <a:schemeClr val="tx1"/>
                </a:solidFill>
              </a:rPr>
              <a:t> відповідає типу за Климовим, друга – п'ята відповідає міжнародному </a:t>
            </a:r>
            <a:r>
              <a:rPr lang="uk-UA" dirty="0" err="1">
                <a:solidFill>
                  <a:schemeClr val="tx1"/>
                </a:solidFill>
              </a:rPr>
              <a:t>станда-рту</a:t>
            </a:r>
            <a:r>
              <a:rPr lang="uk-UA" dirty="0">
                <a:solidFill>
                  <a:schemeClr val="tx1"/>
                </a:solidFill>
              </a:rPr>
              <a:t> в авторському викладенні (клас, підклас, група, підгрупа, </a:t>
            </a:r>
            <a:r>
              <a:rPr lang="uk-UA" dirty="0" err="1">
                <a:solidFill>
                  <a:schemeClr val="tx1"/>
                </a:solidFill>
              </a:rPr>
              <a:t>мікропідгрупа</a:t>
            </a:r>
            <a:r>
              <a:rPr lang="uk-UA" dirty="0">
                <a:solidFill>
                  <a:schemeClr val="tx1"/>
                </a:solidFill>
              </a:rPr>
              <a:t>, індивід)</a:t>
            </a:r>
          </a:p>
        </p:txBody>
      </p:sp>
    </p:spTree>
    <p:extLst>
      <p:ext uri="{BB962C8B-B14F-4D97-AF65-F5344CB8AC3E}">
        <p14:creationId xmlns:p14="http://schemas.microsoft.com/office/powerpoint/2010/main" val="65977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Проблематизації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pPr lvl="0"/>
            <a:r>
              <a:rPr lang="uk-UA" sz="2800" dirty="0">
                <a:solidFill>
                  <a:schemeClr val="tx1"/>
                </a:solidFill>
              </a:rPr>
              <a:t>самоорганізація чи очікування досконалості адміністративних рішень</a:t>
            </a:r>
          </a:p>
          <a:p>
            <a:pPr lvl="0"/>
            <a:r>
              <a:rPr lang="uk-UA" sz="2800" dirty="0">
                <a:solidFill>
                  <a:schemeClr val="tx1"/>
                </a:solidFill>
              </a:rPr>
              <a:t>Взаємодія лідерів думки і лідерів досягнень при впровадженні національної рамки кваліфікацій</a:t>
            </a:r>
          </a:p>
          <a:p>
            <a:pPr marL="0" indent="0">
              <a:buNone/>
            </a:pP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93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>
                <a:effectLst/>
              </a:rPr>
              <a:t>Концепт </a:t>
            </a:r>
            <a:r>
              <a:rPr lang="ru-RU" sz="4400" dirty="0" err="1">
                <a:effectLst/>
              </a:rPr>
              <a:t>престижності</a:t>
            </a:r>
            <a:r>
              <a:rPr lang="ru-RU" sz="4400" dirty="0">
                <a:effectLst/>
              </a:rPr>
              <a:t> </a:t>
            </a:r>
            <a:r>
              <a:rPr lang="ru-RU" sz="4400" dirty="0" err="1">
                <a:effectLst/>
              </a:rPr>
              <a:t>професії</a:t>
            </a:r>
            <a:endParaRPr lang="uk-UA" sz="44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56824"/>
            <a:ext cx="8229600" cy="4012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689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Висновки періодів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b="1" dirty="0" smtClean="0"/>
              <a:t>Перша хвиля </a:t>
            </a:r>
            <a:r>
              <a:rPr lang="uk-UA" dirty="0" smtClean="0"/>
              <a:t>досліджень розпочалась у середині минулого століття і завершилась створенням стандартної міжнародної шкали престижності професій, яка базувалася на ідеї незмінності рейтингу престижності і незалежності цих оцінок від соціально-демографічних і культурних змінних. Наслідування орієнтирів престижу молодшим поколінням вирівнюється з дорослими у підлітковому віці</a:t>
            </a:r>
            <a:endParaRPr 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uk-UA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Пізніше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дослідження престижності професій виходять за межі проблем соціальної нерівності та структурування суспільства в соціології; престижність професій стає предметом міждисциплінарного розгляду з поглибленим вивченням психологічних механізмів у контексті дослідження проблем формування економічних понять і регулювання ринку праці, гендерних відмінностей, мотивації та самоповаги, ваги моральної </a:t>
            </a:r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вартості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престижу тощо. На рубежі тисячоліть спостерігається друга хвиля популярності досліджень престижності, пов’язана з інструментальним використанням стандартної міжнародної шкали престижності для вивчення широкого кола пов’язаних феноменів</a:t>
            </a:r>
          </a:p>
        </p:txBody>
      </p:sp>
    </p:spTree>
    <p:extLst>
      <p:ext uri="{BB962C8B-B14F-4D97-AF65-F5344CB8AC3E}">
        <p14:creationId xmlns:p14="http://schemas.microsoft.com/office/powerpoint/2010/main" val="216530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 </a:t>
            </a:r>
            <a:r>
              <a:rPr lang="uk-UA" dirty="0"/>
              <a:t>періодів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hangingPunct="0"/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 сучасних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соціально-психологічних дослідженнях престижності професій розглядається динаміка змін рейтингів престижності як внаслідок культурних відмінностей (зокрема, при міграційних процесах), економічного контексту реформ у певних країнах, особливостей саморегулювання певних фахових спільнот тощо.</a:t>
            </a:r>
          </a:p>
          <a:p>
            <a:pPr hangingPunct="0"/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Такі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ж напрямки в дослідженнях престижності професій як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вікові відмінності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оцінці статусу професій, а також роль престижності професій в контексті першого вибору професії, залишаються недостатньо вивченими.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4899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effectLst/>
              </a:rPr>
              <a:t>Висновки істотні 1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hangingPunct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 Попри належності досліджень престижу в класичній традиції, істотне,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що визначає явище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престижу </a:t>
            </a:r>
            <a:r>
              <a:rPr lang="uk-UA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зясовувалося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в дискурсивній традиції — через побудову моделей явища, яке носії реалізовують в </a:t>
            </a:r>
            <a:r>
              <a:rPr lang="uk-UA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беспосередній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практищі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життя. </a:t>
            </a:r>
          </a:p>
          <a:p>
            <a:pPr hangingPunct="0"/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 Робота,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заняття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є 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одним із найбільш визначальних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джерел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ідентичності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в сучасному світі. Потреба повідомлення іншім членам суспільства свого місця в суспільному устрої через назву професії, і потреба зчитування логіки вертикалі (сходин, де будь яка професія престижна за іншу) всього устрою професій виступає психологічним предметом престижу.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Престиж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професій –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один із загальновідомих індикаторів визначення соціального класу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Незмінний порядок престижності професій може бути одним із чинників стабільності суспільства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948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ffectLst/>
              </a:rPr>
              <a:t>Висновки </a:t>
            </a:r>
            <a:r>
              <a:rPr lang="uk-UA" dirty="0" smtClean="0">
                <a:effectLst/>
              </a:rPr>
              <a:t>істотні 2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hangingPunct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 Розуміння престижності містить в собі як </a:t>
            </a:r>
            <a:r>
              <a:rPr lang="uk-UA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інтуітивні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так і раціональний компоненти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Джерелом неоднозначності виступають латентні ознаки професій.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Визначення престижу — творча задача яку ми розв’язуємо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і наші відповіді нормативні а не точні.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Раціональне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розуміння престижності – це раціоналізація, яка варіюється в залежності від культурного контексту і змінюється з часом. Зміна кількості учасників-носіїв певних властивостей,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змінює загальну картину престижу професій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hangingPunct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 Оцінка ефективності механізму престижу для вибору професії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потребує накопичення інформації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тільки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теперішню професію </a:t>
            </a:r>
            <a:r>
              <a:rPr lang="uk-UA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респондента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але і про попередній професійний досвід, щоб мати можливість проаналізувати взаємовплив в масштабі життєвої перспективи.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244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 lvl="0"/>
            <a:r>
              <a:rPr lang="uk-UA" sz="2800" dirty="0" smtClean="0">
                <a:effectLst/>
              </a:rPr>
              <a:t>Перелік </a:t>
            </a:r>
            <a:r>
              <a:rPr lang="uk-UA" sz="2800" dirty="0">
                <a:effectLst/>
              </a:rPr>
              <a:t>бюлетенів 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857403"/>
          </a:xfrm>
        </p:spPr>
        <p:txBody>
          <a:bodyPr>
            <a:noAutofit/>
          </a:bodyPr>
          <a:lstStyle/>
          <a:p>
            <a:pPr lvl="0"/>
            <a:r>
              <a:rPr lang="uk-UA" sz="1350" b="1" dirty="0"/>
              <a:t>Моніторинг рівня та чинників престижності професій: Інформаційний бюлетень. </a:t>
            </a:r>
            <a:r>
              <a:rPr lang="uk-UA" sz="1350" b="1" dirty="0" err="1"/>
              <a:t>Жовтень’</a:t>
            </a:r>
            <a:r>
              <a:rPr lang="uk-UA" sz="1350" b="1" dirty="0"/>
              <a:t> 2008</a:t>
            </a:r>
            <a:r>
              <a:rPr lang="uk-UA" sz="1350" dirty="0"/>
              <a:t> / За ред. М. І. Найдьонова, Л. В. </a:t>
            </a:r>
            <a:r>
              <a:rPr lang="uk-UA" sz="1350" dirty="0" err="1"/>
              <a:t>Григоровської</a:t>
            </a:r>
            <a:r>
              <a:rPr lang="uk-UA" sz="1350" dirty="0"/>
              <a:t>; </a:t>
            </a:r>
            <a:r>
              <a:rPr lang="uk-UA" sz="1350" dirty="0" err="1"/>
              <a:t>Упоряд</a:t>
            </a:r>
            <a:r>
              <a:rPr lang="uk-UA" sz="1350" dirty="0"/>
              <a:t>. В. Ю. </a:t>
            </a:r>
            <a:r>
              <a:rPr lang="uk-UA" sz="1350" dirty="0" err="1"/>
              <a:t>Бистревський</a:t>
            </a:r>
            <a:r>
              <a:rPr lang="uk-UA" sz="1350" dirty="0"/>
              <a:t>, Л. М. </a:t>
            </a:r>
            <a:r>
              <a:rPr lang="uk-UA" sz="1350" dirty="0" err="1"/>
              <a:t>Калачнікова</a:t>
            </a:r>
            <a:r>
              <a:rPr lang="uk-UA" sz="1350" dirty="0"/>
              <a:t>. – К., 2008. – 143 с.</a:t>
            </a:r>
          </a:p>
          <a:p>
            <a:pPr lvl="0"/>
            <a:r>
              <a:rPr lang="uk-UA" sz="1350" b="1" dirty="0"/>
              <a:t>Український стандарт міжнародної шкали престижності професій: Інформаційний бюлетень. </a:t>
            </a:r>
            <a:r>
              <a:rPr lang="uk-UA" sz="1350" b="1" dirty="0" err="1"/>
              <a:t>Липень’</a:t>
            </a:r>
            <a:r>
              <a:rPr lang="uk-UA" sz="1350" b="1" dirty="0"/>
              <a:t> 2009 </a:t>
            </a:r>
            <a:r>
              <a:rPr lang="uk-UA" sz="1350" dirty="0"/>
              <a:t>/ За ред. М. І. Найдьонова, Л. В. </a:t>
            </a:r>
            <a:r>
              <a:rPr lang="uk-UA" sz="1350" dirty="0" err="1"/>
              <a:t>Григоровської</a:t>
            </a:r>
            <a:r>
              <a:rPr lang="uk-UA" sz="1350" dirty="0"/>
              <a:t>; </a:t>
            </a:r>
            <a:r>
              <a:rPr lang="uk-UA" sz="1350" dirty="0" err="1"/>
              <a:t>Упоряд</a:t>
            </a:r>
            <a:r>
              <a:rPr lang="uk-UA" sz="1350" dirty="0"/>
              <a:t>. О. І. </a:t>
            </a:r>
            <a:r>
              <a:rPr lang="uk-UA" sz="1350" dirty="0" err="1"/>
              <a:t>Хоріна</a:t>
            </a:r>
            <a:r>
              <a:rPr lang="uk-UA" sz="1350" dirty="0"/>
              <a:t>. – К., 2009. – 50 с.</a:t>
            </a:r>
          </a:p>
          <a:p>
            <a:pPr lvl="0"/>
            <a:r>
              <a:rPr lang="uk-UA" sz="1350" b="1" dirty="0"/>
              <a:t>Моніторинг рівня та чинників престижності професій протягом 2008–2009 років: Інформаційний бюлетень</a:t>
            </a:r>
            <a:r>
              <a:rPr lang="uk-UA" sz="1350" dirty="0"/>
              <a:t>. </a:t>
            </a:r>
            <a:r>
              <a:rPr lang="uk-UA" sz="1350" dirty="0" err="1"/>
              <a:t>Серпень'</a:t>
            </a:r>
            <a:r>
              <a:rPr lang="uk-UA" sz="1350" dirty="0"/>
              <a:t> 2009 / За ред. М. І. Найдьонова, Л. В. </a:t>
            </a:r>
            <a:r>
              <a:rPr lang="uk-UA" sz="1350" dirty="0" err="1"/>
              <a:t>Григоровської</a:t>
            </a:r>
            <a:r>
              <a:rPr lang="uk-UA" sz="1350" dirty="0"/>
              <a:t>; </a:t>
            </a:r>
            <a:r>
              <a:rPr lang="uk-UA" sz="1350" dirty="0" err="1"/>
              <a:t>Упоряд</a:t>
            </a:r>
            <a:r>
              <a:rPr lang="uk-UA" sz="1350" dirty="0"/>
              <a:t>. О. І. </a:t>
            </a:r>
            <a:r>
              <a:rPr lang="uk-UA" sz="1350" dirty="0" err="1"/>
              <a:t>Хоріна</a:t>
            </a:r>
            <a:r>
              <a:rPr lang="uk-UA" sz="1350" dirty="0"/>
              <a:t> – К., 2009. - 62 с.</a:t>
            </a:r>
          </a:p>
          <a:p>
            <a:pPr lvl="0"/>
            <a:r>
              <a:rPr lang="uk-UA" sz="1350" b="1" dirty="0"/>
              <a:t>Найдьонов М. І., </a:t>
            </a:r>
            <a:r>
              <a:rPr lang="uk-UA" sz="1350" b="1" dirty="0" err="1"/>
              <a:t>Григоровська</a:t>
            </a:r>
            <a:r>
              <a:rPr lang="uk-UA" sz="1350" b="1" dirty="0"/>
              <a:t> Л. В.</a:t>
            </a:r>
            <a:r>
              <a:rPr lang="uk-UA" sz="1350" dirty="0"/>
              <a:t> Динаміка оцінок престижності професій, що користуються попитом на ринку праці. Чинники, умови та особливості вибору професії : інформаційний бюлетень. Листопад’2010 / М. І. Найдьонов, Л. В. </a:t>
            </a:r>
            <a:r>
              <a:rPr lang="uk-UA" sz="1350" dirty="0" err="1"/>
              <a:t>Григоровська</a:t>
            </a:r>
            <a:r>
              <a:rPr lang="uk-UA" sz="1350" dirty="0"/>
              <a:t> ; </a:t>
            </a:r>
            <a:r>
              <a:rPr lang="uk-UA" sz="1350" dirty="0" err="1"/>
              <a:t>упоряд</a:t>
            </a:r>
            <a:r>
              <a:rPr lang="uk-UA" sz="1350" dirty="0"/>
              <a:t>. О. М. Лисенко ; Інститут соціальної та політичної психології НАПН України. – К., 2010. – 126 с.</a:t>
            </a:r>
          </a:p>
          <a:p>
            <a:pPr lvl="0"/>
            <a:r>
              <a:rPr lang="uk-UA" sz="1350" b="1" dirty="0"/>
              <a:t>Найдьонов М. І</a:t>
            </a:r>
            <a:r>
              <a:rPr lang="uk-UA" sz="1350" dirty="0"/>
              <a:t>., </a:t>
            </a:r>
            <a:r>
              <a:rPr lang="uk-UA" sz="1350" b="1" dirty="0" err="1"/>
              <a:t>Григоровська</a:t>
            </a:r>
            <a:r>
              <a:rPr lang="uk-UA" sz="1350" b="1" dirty="0"/>
              <a:t> Л. В.</a:t>
            </a:r>
            <a:r>
              <a:rPr lang="uk-UA" sz="1350" dirty="0"/>
              <a:t> Динаміка оцінок престижності професій, що користуються попитом на ринку праці. Чинники, умови та особливості вибору професії : інформаційний бюлетень. Листопад’2010 / М. І. Найдьонов, Л. В. </a:t>
            </a:r>
            <a:r>
              <a:rPr lang="uk-UA" sz="1350" dirty="0" err="1"/>
              <a:t>Григоровська</a:t>
            </a:r>
            <a:r>
              <a:rPr lang="uk-UA" sz="1350" dirty="0"/>
              <a:t> ; </a:t>
            </a:r>
            <a:r>
              <a:rPr lang="uk-UA" sz="1350" dirty="0" err="1"/>
              <a:t>упоряд</a:t>
            </a:r>
            <a:r>
              <a:rPr lang="uk-UA" sz="1350" dirty="0"/>
              <a:t>. О. М. Лисенко ; Інститут соціальної та політичної психології НАПН України. – К., 2010. – 126 с.</a:t>
            </a:r>
          </a:p>
          <a:p>
            <a:pPr lvl="0"/>
            <a:r>
              <a:rPr lang="uk-UA" sz="1350" b="1" dirty="0"/>
              <a:t>Найдьонов М. І, </a:t>
            </a:r>
            <a:r>
              <a:rPr lang="uk-UA" sz="1350" b="1" dirty="0" err="1"/>
              <a:t>Григоровська</a:t>
            </a:r>
            <a:r>
              <a:rPr lang="uk-UA" sz="1350" b="1" dirty="0"/>
              <a:t> Л</a:t>
            </a:r>
            <a:r>
              <a:rPr lang="uk-UA" sz="1350" dirty="0"/>
              <a:t>. В. Динаміка оцінок престижності професій, що користуються попитом на ринку праці. Чинники, умови та особливості вибору професії: інформаційний бюлетень. Жовтень’2011 / М. І. Найдьонов, Л. В. </a:t>
            </a:r>
            <a:r>
              <a:rPr lang="uk-UA" sz="1350" dirty="0" err="1"/>
              <a:t>Григоровська</a:t>
            </a:r>
            <a:r>
              <a:rPr lang="uk-UA" sz="1350" dirty="0"/>
              <a:t> ; </a:t>
            </a:r>
            <a:r>
              <a:rPr lang="uk-UA" sz="1350" dirty="0" err="1"/>
              <a:t>упоряд</a:t>
            </a:r>
            <a:r>
              <a:rPr lang="uk-UA" sz="1350" dirty="0"/>
              <a:t>. О. М. Лисенко, Ю. В. Товстокора; Інститут соціальної та політичної психології НАПН України. – К., 2012. – 128 с.</a:t>
            </a:r>
          </a:p>
          <a:p>
            <a:pPr lvl="0"/>
            <a:r>
              <a:rPr lang="uk-UA" sz="1350" b="1" dirty="0"/>
              <a:t>Найдьонов М. І</a:t>
            </a:r>
            <a:r>
              <a:rPr lang="uk-UA" sz="1350" dirty="0"/>
              <a:t>. Формування системи рефлексивного управління в організаціях / М. І. Найдьонов. – К. : Міленіум, 2008. – 484 </a:t>
            </a:r>
            <a:r>
              <a:rPr lang="uk-UA" sz="1350" dirty="0" smtClean="0"/>
              <a:t>с.</a:t>
            </a:r>
            <a:endParaRPr lang="uk-UA" sz="1350" dirty="0"/>
          </a:p>
        </p:txBody>
      </p:sp>
    </p:spTree>
    <p:extLst>
      <p:ext uri="{BB962C8B-B14F-4D97-AF65-F5344CB8AC3E}">
        <p14:creationId xmlns:p14="http://schemas.microsoft.com/office/powerpoint/2010/main" val="263838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 err="1"/>
              <a:t>Конкурентність</a:t>
            </a:r>
            <a:r>
              <a:rPr lang="uk-UA" sz="4000" dirty="0"/>
              <a:t> – </a:t>
            </a:r>
            <a:r>
              <a:rPr lang="uk-UA" sz="4000" dirty="0" err="1"/>
              <a:t>дефіцитарність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uk-UA" sz="3600" dirty="0" smtClean="0">
                <a:solidFill>
                  <a:schemeClr val="tx1"/>
                </a:solidFill>
              </a:rPr>
              <a:t>Чому системні заходи (моніторинг) потрібні всупереч положенню стабільності?</a:t>
            </a:r>
          </a:p>
          <a:p>
            <a:pPr lvl="0"/>
            <a:r>
              <a:rPr lang="uk-UA" b="1" dirty="0">
                <a:solidFill>
                  <a:schemeClr val="tx1"/>
                </a:solidFill>
              </a:rPr>
              <a:t>Заявка на системний моніторинг, тому, </a:t>
            </a:r>
            <a:r>
              <a:rPr lang="uk-UA" b="1" dirty="0" smtClean="0">
                <a:solidFill>
                  <a:schemeClr val="tx1"/>
                </a:solidFill>
              </a:rPr>
              <a:t>що </a:t>
            </a:r>
            <a:r>
              <a:rPr lang="uk-UA" b="1" dirty="0">
                <a:solidFill>
                  <a:schemeClr val="tx1"/>
                </a:solidFill>
              </a:rPr>
              <a:t>не можна звести все до одного показника.</a:t>
            </a:r>
            <a:r>
              <a:rPr lang="uk-UA" dirty="0">
                <a:solidFill>
                  <a:schemeClr val="tx1"/>
                </a:solidFill>
              </a:rPr>
              <a:t> Якщо </a:t>
            </a:r>
            <a:r>
              <a:rPr lang="uk-UA" b="1" i="1" dirty="0">
                <a:solidFill>
                  <a:schemeClr val="tx1"/>
                </a:solidFill>
              </a:rPr>
              <a:t>класичний</a:t>
            </a:r>
            <a:r>
              <a:rPr lang="uk-UA" dirty="0">
                <a:solidFill>
                  <a:schemeClr val="tx1"/>
                </a:solidFill>
              </a:rPr>
              <a:t> тип наукової раціональності характеризується дослідженням </a:t>
            </a:r>
            <a:r>
              <a:rPr lang="uk-UA" b="1" dirty="0">
                <a:solidFill>
                  <a:schemeClr val="tx1"/>
                </a:solidFill>
              </a:rPr>
              <a:t>об'єкта</a:t>
            </a:r>
            <a:r>
              <a:rPr lang="uk-UA" dirty="0">
                <a:solidFill>
                  <a:schemeClr val="tx1"/>
                </a:solidFill>
              </a:rPr>
              <a:t>, очищеного від всього, що стосується суб'єкта  і засобів його діяльності, "</a:t>
            </a:r>
            <a:r>
              <a:rPr lang="uk-UA" b="1" i="1" dirty="0">
                <a:solidFill>
                  <a:schemeClr val="tx1"/>
                </a:solidFill>
              </a:rPr>
              <a:t>некласична" наука </a:t>
            </a:r>
            <a:r>
              <a:rPr lang="uk-UA" dirty="0">
                <a:solidFill>
                  <a:schemeClr val="tx1"/>
                </a:solidFill>
              </a:rPr>
              <a:t>враховує зв'язки між знаннями про об'єкт і характером засобів і операцій діяльності, то </a:t>
            </a:r>
            <a:r>
              <a:rPr lang="uk-UA" b="1" i="1" dirty="0" err="1">
                <a:solidFill>
                  <a:schemeClr val="tx1"/>
                </a:solidFill>
              </a:rPr>
              <a:t>постнекласичний</a:t>
            </a:r>
            <a:r>
              <a:rPr lang="uk-UA" dirty="0">
                <a:solidFill>
                  <a:schemeClr val="tx1"/>
                </a:solidFill>
              </a:rPr>
              <a:t> тип наукової раціональності розширює поле рефлексії, в якому враховується </a:t>
            </a:r>
            <a:r>
              <a:rPr lang="uk-UA" i="1" dirty="0">
                <a:solidFill>
                  <a:schemeClr val="tx1"/>
                </a:solidFill>
              </a:rPr>
              <a:t>співвіднесеність отримуваних знань </a:t>
            </a:r>
            <a:r>
              <a:rPr lang="uk-UA" dirty="0">
                <a:solidFill>
                  <a:schemeClr val="tx1"/>
                </a:solidFill>
              </a:rPr>
              <a:t>про  об'єкт не тільки з особливостями засобів і операцій діяльності, а й з </a:t>
            </a:r>
            <a:r>
              <a:rPr lang="uk-UA" i="1" dirty="0">
                <a:solidFill>
                  <a:schemeClr val="tx1"/>
                </a:solidFill>
              </a:rPr>
              <a:t>ціннісно-цільовими структурами</a:t>
            </a:r>
            <a:r>
              <a:rPr lang="uk-UA" dirty="0">
                <a:solidFill>
                  <a:schemeClr val="tx1"/>
                </a:solidFill>
              </a:rPr>
              <a:t>. У </a:t>
            </a:r>
            <a:r>
              <a:rPr lang="uk-UA" dirty="0" err="1">
                <a:solidFill>
                  <a:schemeClr val="tx1"/>
                </a:solidFill>
              </a:rPr>
              <a:t>постнекласичній</a:t>
            </a:r>
            <a:r>
              <a:rPr lang="uk-UA" dirty="0">
                <a:solidFill>
                  <a:schemeClr val="tx1"/>
                </a:solidFill>
              </a:rPr>
              <a:t> науці </a:t>
            </a:r>
            <a:r>
              <a:rPr lang="uk-UA" dirty="0" err="1" smtClean="0">
                <a:solidFill>
                  <a:schemeClr val="tx1"/>
                </a:solidFill>
              </a:rPr>
              <a:t>експлікується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зв'язок </a:t>
            </a:r>
            <a:r>
              <a:rPr lang="uk-UA" dirty="0" err="1">
                <a:solidFill>
                  <a:schemeClr val="tx1"/>
                </a:solidFill>
              </a:rPr>
              <a:t>внутрішньонаукових</a:t>
            </a:r>
            <a:r>
              <a:rPr lang="uk-UA" dirty="0">
                <a:solidFill>
                  <a:schemeClr val="tx1"/>
                </a:solidFill>
              </a:rPr>
              <a:t> цілей з </a:t>
            </a:r>
            <a:r>
              <a:rPr lang="uk-UA" dirty="0" err="1">
                <a:solidFill>
                  <a:schemeClr val="tx1"/>
                </a:solidFill>
              </a:rPr>
              <a:t>позанауковими</a:t>
            </a:r>
            <a:r>
              <a:rPr lang="uk-UA" dirty="0">
                <a:solidFill>
                  <a:schemeClr val="tx1"/>
                </a:solidFill>
              </a:rPr>
              <a:t>, соціальними цінностями і цілями, вирішується задача їх співвіднесення з осмисленням ціннісно-цільових орієнтацій суб'єкта наукової діяльності.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73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16632"/>
            <a:ext cx="4932040" cy="6525344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4601104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9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/>
              <a:t>Результат системної роботи: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чинники</a:t>
            </a:r>
            <a:r>
              <a:rPr lang="uk-UA" dirty="0">
                <a:solidFill>
                  <a:schemeClr val="tx1"/>
                </a:solidFill>
              </a:rPr>
              <a:t>,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оцінки,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самооцінки</a:t>
            </a:r>
            <a:r>
              <a:rPr lang="uk-UA" dirty="0">
                <a:solidFill>
                  <a:schemeClr val="tx1"/>
                </a:solidFill>
              </a:rPr>
              <a:t>,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аргументи </a:t>
            </a:r>
            <a:r>
              <a:rPr lang="uk-UA" dirty="0">
                <a:solidFill>
                  <a:schemeClr val="tx1"/>
                </a:solidFill>
              </a:rPr>
              <a:t>вибору,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поінформованість</a:t>
            </a:r>
            <a:r>
              <a:rPr lang="uk-UA" dirty="0">
                <a:solidFill>
                  <a:schemeClr val="tx1"/>
                </a:solidFill>
              </a:rPr>
              <a:t>,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позиція  </a:t>
            </a:r>
            <a:r>
              <a:rPr lang="uk-UA" dirty="0">
                <a:solidFill>
                  <a:schemeClr val="tx1"/>
                </a:solidFill>
              </a:rPr>
              <a:t>у </a:t>
            </a:r>
            <a:r>
              <a:rPr lang="uk-UA" dirty="0" smtClean="0">
                <a:solidFill>
                  <a:schemeClr val="tx1"/>
                </a:solidFill>
              </a:rPr>
              <a:t>моніторингу</a:t>
            </a:r>
          </a:p>
          <a:p>
            <a:r>
              <a:rPr lang="uk-UA" dirty="0">
                <a:solidFill>
                  <a:schemeClr val="tx1"/>
                </a:solidFill>
              </a:rPr>
              <a:t>виявлення закономірностей</a:t>
            </a:r>
          </a:p>
        </p:txBody>
      </p:sp>
    </p:spTree>
    <p:extLst>
      <p:ext uri="{BB962C8B-B14F-4D97-AF65-F5344CB8AC3E}">
        <p14:creationId xmlns:p14="http://schemas.microsoft.com/office/powerpoint/2010/main" val="137216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3200" dirty="0">
                <a:effectLst/>
              </a:rPr>
              <a:t>Самовизначення учнів на професію (узагальнення за класом</a:t>
            </a:r>
            <a:r>
              <a:rPr lang="ru-RU" sz="3200" dirty="0">
                <a:effectLst/>
              </a:rPr>
              <a:t> КПУ (1-9)</a:t>
            </a:r>
            <a:r>
              <a:rPr lang="uk-UA" sz="3200" dirty="0" smtClean="0">
                <a:effectLst/>
              </a:rPr>
              <a:t>)</a:t>
            </a:r>
            <a:endParaRPr lang="uk-UA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4927055"/>
              </p:ext>
            </p:extLst>
          </p:nvPr>
        </p:nvGraphicFramePr>
        <p:xfrm>
          <a:off x="498348" y="2459831"/>
          <a:ext cx="8147304" cy="3228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4946"/>
                <a:gridCol w="537722"/>
                <a:gridCol w="816360"/>
                <a:gridCol w="873391"/>
                <a:gridCol w="800065"/>
                <a:gridCol w="664820"/>
              </a:tblGrid>
              <a:tr h="215900">
                <a:tc>
                  <a:txBody>
                    <a:bodyPr/>
                    <a:lstStyle/>
                    <a:p>
                      <a:pPr indent="-226695" algn="just"/>
                      <a:endParaRPr lang="uk-UA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Клас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ysClr val="windowText" lastClr="000000"/>
                          </a:solidFill>
                          <a:effectLst/>
                        </a:rPr>
                        <a:t>2010 р.</a:t>
                      </a:r>
                      <a:endParaRPr lang="uk-UA" sz="120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2011 р.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/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Част</a:t>
                      </a: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%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Част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%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законодавці, вищі посадові особи і менеджери (управлінці)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172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12,0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214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14,1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професіонали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730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50,8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773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50,8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фахівці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184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12,8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225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14,8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службовці (клерки)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1,7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35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2,3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сфера обслуговування, торгівля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145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10,1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10,1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сільське господарство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0,7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робітники з інструментом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3,6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59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3,9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робітники промисловості - оператори і складальники машин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4,6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46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3,0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некваліфіковані робітники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0,4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0,1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не визначені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3,3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сума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/>
                      <a:endParaRPr lang="uk-UA" sz="12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1436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100,0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1523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100,0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31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3200" dirty="0">
                <a:effectLst/>
              </a:rPr>
              <a:t>КОЖЕН УЧИТЕЛЬ НА ЗАХОДІ ВОЛОДІЄ ПРОЕКТНИМ </a:t>
            </a:r>
            <a:r>
              <a:rPr lang="uk-UA" sz="3200" dirty="0" smtClean="0">
                <a:effectLst/>
              </a:rPr>
              <a:t>ПІДХОДОМ</a:t>
            </a:r>
            <a:endParaRPr lang="uk-UA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985" y="1600200"/>
            <a:ext cx="4434029" cy="4525963"/>
          </a:xfrm>
        </p:spPr>
      </p:pic>
    </p:spTree>
    <p:extLst>
      <p:ext uri="{BB962C8B-B14F-4D97-AF65-F5344CB8AC3E}">
        <p14:creationId xmlns:p14="http://schemas.microsoft.com/office/powerpoint/2010/main" val="62517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err="1">
                <a:effectLst/>
              </a:rPr>
              <a:t>Самовизначення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учнів</a:t>
            </a:r>
            <a:r>
              <a:rPr lang="ru-RU" sz="2800" b="1" dirty="0">
                <a:effectLst/>
              </a:rPr>
              <a:t> на </a:t>
            </a:r>
            <a:r>
              <a:rPr lang="ru-RU" sz="2800" b="1" dirty="0" err="1">
                <a:effectLst/>
              </a:rPr>
              <a:t>професію</a:t>
            </a:r>
            <a:r>
              <a:rPr lang="ru-RU" sz="2800" b="1" dirty="0">
                <a:effectLst/>
              </a:rPr>
              <a:t> (</a:t>
            </a:r>
            <a:r>
              <a:rPr lang="ru-RU" sz="2800" b="1" dirty="0" err="1">
                <a:effectLst/>
              </a:rPr>
              <a:t>узагальнення</a:t>
            </a:r>
            <a:r>
              <a:rPr lang="ru-RU" sz="2800" b="1" dirty="0">
                <a:effectLst/>
              </a:rPr>
              <a:t> за предметом </a:t>
            </a:r>
            <a:r>
              <a:rPr lang="ru-RU" sz="2800" b="1" dirty="0" err="1">
                <a:effectLst/>
              </a:rPr>
              <a:t>праці</a:t>
            </a:r>
            <a:r>
              <a:rPr lang="ru-RU" sz="2800" b="1" dirty="0">
                <a:effectLst/>
              </a:rPr>
              <a:t> (Є. Климов, 1-5</a:t>
            </a:r>
            <a:r>
              <a:rPr lang="ru-RU" sz="2800" b="1" dirty="0" smtClean="0">
                <a:effectLst/>
              </a:rPr>
              <a:t>)</a:t>
            </a:r>
            <a:endParaRPr lang="uk-UA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2887373"/>
              </p:ext>
            </p:extLst>
          </p:nvPr>
        </p:nvGraphicFramePr>
        <p:xfrm>
          <a:off x="457200" y="2200751"/>
          <a:ext cx="8229599" cy="1947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6515"/>
                <a:gridCol w="808147"/>
                <a:gridCol w="1267358"/>
                <a:gridCol w="1267358"/>
                <a:gridCol w="1267358"/>
                <a:gridCol w="962863"/>
              </a:tblGrid>
              <a:tr h="215900">
                <a:tc rowSpan="2">
                  <a:txBody>
                    <a:bodyPr/>
                    <a:lstStyle/>
                    <a:p>
                      <a:pPr marL="0" indent="0" algn="just">
                        <a:spcBef>
                          <a:spcPts val="0"/>
                        </a:spcBef>
                      </a:pP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just">
                        <a:spcBef>
                          <a:spcPts val="0"/>
                        </a:spcBef>
                      </a:pP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2010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2011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59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Част</a:t>
                      </a: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%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Част</a:t>
                      </a: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%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людина – </a:t>
                      </a:r>
                      <a:r>
                        <a:rPr lang="uk-UA" sz="14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людина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695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49,9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613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50,2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людина – природа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25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1,8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4,6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людина – техніка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179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12,8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139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11,4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757"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людина – знак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312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22,4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313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25,6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людина – художній образ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137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9,8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98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8,0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Не визначено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45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3,2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0,2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0"/>
                        </a:spcBef>
                      </a:pP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0"/>
                        </a:spcBef>
                      </a:pPr>
                      <a:endParaRPr lang="uk-UA" sz="12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1393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100,0%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1221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0" algn="just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100,0%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77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2800" b="1" dirty="0">
                <a:effectLst/>
              </a:rPr>
              <a:t>Схильність старшокласників до предмету праці (за Є. Климовим) у зіставленні з самовизначенням на професію (2010, у%)</a:t>
            </a:r>
            <a:endParaRPr lang="uk-UA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2206630"/>
              </p:ext>
            </p:extLst>
          </p:nvPr>
        </p:nvGraphicFramePr>
        <p:xfrm>
          <a:off x="467544" y="2060848"/>
          <a:ext cx="7847746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2569"/>
                <a:gridCol w="1322569"/>
                <a:gridCol w="1027270"/>
                <a:gridCol w="1080120"/>
                <a:gridCol w="1080120"/>
                <a:gridCol w="792088"/>
                <a:gridCol w="1223010"/>
              </a:tblGrid>
              <a:tr h="215900">
                <a:tc gridSpan="2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Самовизначення  на професію </a:t>
                      </a:r>
                      <a:r>
                        <a:rPr lang="uk-UA" sz="1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/>
                      </a:r>
                      <a:br>
                        <a:rPr lang="uk-UA" sz="1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</a:br>
                      <a:r>
                        <a:rPr lang="uk-UA" sz="1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(</a:t>
                      </a: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предмет праці на основі КПУ)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5900">
                <a:tc rowSpan="6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 </a:t>
                      </a:r>
                      <a:r>
                        <a:rPr lang="uk-UA" sz="1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Схильність</a:t>
                      </a:r>
                      <a:endParaRPr lang="uk-UA" sz="18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just"/>
                      <a:endParaRPr lang="uk-UA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людина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природа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техніка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знак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художній образ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15900">
                <a:tc vMerge="1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людина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effectLst/>
                        </a:rPr>
                        <a:t>30,08</a:t>
                      </a:r>
                      <a:endParaRPr lang="uk-UA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18,52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15,60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24,25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28,74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природа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12,40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</a:rPr>
                        <a:t>40,74</a:t>
                      </a:r>
                      <a:endParaRPr lang="uk-UA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6,88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8,50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8,05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техніка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15,84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18,52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</a:rPr>
                        <a:t>42,20</a:t>
                      </a:r>
                      <a:endParaRPr lang="uk-UA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15,75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6,90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знак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18,14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7,41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21,56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</a:rPr>
                        <a:t>25,75</a:t>
                      </a:r>
                      <a:endParaRPr lang="uk-UA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15,52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художній образ</a:t>
                      </a:r>
                      <a:endParaRPr lang="uk-U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23,54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14,81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13,76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25,75</a:t>
                      </a:r>
                      <a:endParaRPr lang="uk-U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</a:rPr>
                        <a:t>40,80</a:t>
                      </a:r>
                      <a:endParaRPr lang="uk-UA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3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2400" b="1" dirty="0">
                <a:effectLst/>
              </a:rPr>
              <a:t>Самовизначення учнів на професію </a:t>
            </a:r>
            <a:r>
              <a:rPr lang="uk-UA" sz="2400" b="1" dirty="0" smtClean="0">
                <a:effectLst/>
              </a:rPr>
              <a:t/>
            </a:r>
            <a:br>
              <a:rPr lang="uk-UA" sz="2400" b="1" dirty="0" smtClean="0">
                <a:effectLst/>
              </a:rPr>
            </a:br>
            <a:r>
              <a:rPr lang="uk-UA" sz="2400" b="1" dirty="0" smtClean="0">
                <a:effectLst/>
              </a:rPr>
              <a:t>(</a:t>
            </a:r>
            <a:r>
              <a:rPr lang="uk-UA" sz="2400" b="1" dirty="0">
                <a:effectLst/>
              </a:rPr>
              <a:t>узагальнення за класом КПУ (1-9)) </a:t>
            </a:r>
            <a:r>
              <a:rPr lang="uk-UA" sz="2400" b="1" dirty="0" smtClean="0">
                <a:effectLst/>
              </a:rPr>
              <a:t>у </a:t>
            </a:r>
            <a:r>
              <a:rPr lang="uk-UA" sz="2400" b="1" dirty="0">
                <a:effectLst/>
              </a:rPr>
              <a:t>зіставленні </a:t>
            </a:r>
            <a:r>
              <a:rPr lang="uk-UA" sz="2400" b="1" dirty="0" smtClean="0">
                <a:effectLst/>
              </a:rPr>
              <a:t/>
            </a:r>
            <a:br>
              <a:rPr lang="uk-UA" sz="2400" b="1" dirty="0" smtClean="0">
                <a:effectLst/>
              </a:rPr>
            </a:br>
            <a:r>
              <a:rPr lang="uk-UA" sz="2400" b="1" dirty="0" smtClean="0">
                <a:effectLst/>
              </a:rPr>
              <a:t>з </a:t>
            </a:r>
            <a:r>
              <a:rPr lang="uk-UA" sz="2400" b="1" dirty="0">
                <a:effectLst/>
              </a:rPr>
              <a:t>самовизначенням за Є. Климовим (1-5</a:t>
            </a:r>
            <a:r>
              <a:rPr lang="uk-UA" sz="2400" b="1" dirty="0" smtClean="0">
                <a:effectLst/>
              </a:rPr>
              <a:t>)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382457"/>
              </p:ext>
            </p:extLst>
          </p:nvPr>
        </p:nvGraphicFramePr>
        <p:xfrm>
          <a:off x="457200" y="2556351"/>
          <a:ext cx="8229600" cy="2974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9589"/>
                <a:gridCol w="492821"/>
                <a:gridCol w="507316"/>
                <a:gridCol w="439958"/>
                <a:gridCol w="439958"/>
                <a:gridCol w="370042"/>
                <a:gridCol w="439958"/>
                <a:gridCol w="439958"/>
                <a:gridCol w="439958"/>
                <a:gridCol w="439958"/>
                <a:gridCol w="370042"/>
                <a:gridCol w="370042"/>
              </a:tblGrid>
              <a:tr h="215900">
                <a:tc rowSpan="2">
                  <a:txBody>
                    <a:bodyPr/>
                    <a:lstStyle/>
                    <a:p>
                      <a:pPr indent="-226695" algn="just"/>
                      <a:endParaRPr lang="uk-UA" sz="1100" dirty="0">
                        <a:solidFill>
                          <a:sysClr val="windowText" lastClr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тип</a:t>
                      </a:r>
                      <a:endParaRPr lang="uk-UA" sz="14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2010</a:t>
                      </a:r>
                      <a:endParaRPr lang="uk-UA" sz="16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ysClr val="windowText" lastClr="000000"/>
                          </a:solidFill>
                          <a:effectLst/>
                        </a:rPr>
                        <a:t>2011</a:t>
                      </a:r>
                      <a:endParaRPr lang="uk-UA" sz="16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159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uk-UA" sz="120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uk-UA" sz="120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ysClr val="windowText" lastClr="000000"/>
                          </a:solidFill>
                          <a:effectLst/>
                        </a:rPr>
                        <a:t>4</a:t>
                      </a:r>
                      <a:endParaRPr lang="uk-UA" sz="120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ysClr val="windowText" lastClr="000000"/>
                          </a:solidFill>
                          <a:effectLst/>
                        </a:rPr>
                        <a:t>5</a:t>
                      </a:r>
                      <a:endParaRPr lang="uk-UA" sz="120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uk-UA" sz="120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uk-UA" sz="120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4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ysClr val="windowText" lastClr="000000"/>
                          </a:solidFill>
                          <a:effectLst/>
                        </a:rPr>
                        <a:t>5</a:t>
                      </a:r>
                      <a:endParaRPr lang="uk-UA" sz="12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законодавці, вищі посадові особи і менеджери (управлінці)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18,4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5,3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18,6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5,4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4,2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0,1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0,1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професіонали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50,7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45,9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26,3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0,7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51,0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63,5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25,6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0,6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фахівці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10,7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10,8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16,7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10,7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14,9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24,2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0,2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0,3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службовці (клерки)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1,6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1,8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1,9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сфера обслуговування, торгівля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0,0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14,4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2,7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сільське господарство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0,2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24,3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0,0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0,6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12,2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робітники з інструментом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16,4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1,5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1,4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19,5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робітники промисловості - оператори і складальники машин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1,2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22,8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17,2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0,0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215900">
                <a:tc>
                  <a:txBody>
                    <a:bodyPr/>
                    <a:lstStyle/>
                    <a:p>
                      <a:pPr indent="-226695" algn="l">
                        <a:spcAft>
                          <a:spcPts val="0"/>
                        </a:spcAft>
                      </a:pPr>
                      <a:r>
                        <a:rPr lang="uk-UA" sz="1500" dirty="0">
                          <a:solidFill>
                            <a:sysClr val="windowText" lastClr="000000"/>
                          </a:solidFill>
                          <a:effectLst/>
                        </a:rPr>
                        <a:t>некваліфіковані робітники</a:t>
                      </a:r>
                      <a:endParaRPr lang="uk-UA" sz="1500" dirty="0">
                        <a:solidFill>
                          <a:sysClr val="windowText" lastClr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0,5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2,7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0,1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</a:t>
                      </a:r>
                      <a:endParaRPr lang="uk-UA" sz="2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0,0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indent="-226695"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0,0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01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Кореляції схильності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старшокласників до предмету праці (за Є. Климовим) у зіставленні з самовизначенням на професію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188988"/>
              </p:ext>
            </p:extLst>
          </p:nvPr>
        </p:nvGraphicFramePr>
        <p:xfrm>
          <a:off x="323528" y="1628800"/>
          <a:ext cx="8136904" cy="5075555"/>
        </p:xfrm>
        <a:graphic>
          <a:graphicData uri="http://schemas.openxmlformats.org/drawingml/2006/table">
            <a:tbl>
              <a:tblPr/>
              <a:tblGrid>
                <a:gridCol w="1722867"/>
                <a:gridCol w="1722867"/>
                <a:gridCol w="938234"/>
                <a:gridCol w="938234"/>
                <a:gridCol w="938234"/>
                <a:gridCol w="938234"/>
                <a:gridCol w="938234"/>
              </a:tblGrid>
              <a:tr h="607295">
                <a:tc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Самовизначення  на професію </a:t>
                      </a:r>
                      <a:br>
                        <a:rPr lang="uk-UA" sz="1800" b="1" dirty="0" smtClean="0">
                          <a:solidFill>
                            <a:sysClr val="windowText" lastClr="000000"/>
                          </a:solidFill>
                          <a:effectLst/>
                        </a:rPr>
                      </a:br>
                      <a:r>
                        <a:rPr lang="uk-UA" sz="1800" b="1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(предмет праці на основі КПУ)</a:t>
                      </a:r>
                      <a:endParaRPr lang="uk-UA" sz="1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607295">
                <a:tc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людина</a:t>
                      </a:r>
                      <a:endParaRPr lang="uk-UA" sz="1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природа</a:t>
                      </a:r>
                      <a:endParaRPr lang="uk-UA" sz="1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техніка</a:t>
                      </a:r>
                      <a:endParaRPr lang="uk-UA" sz="1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знак</a:t>
                      </a:r>
                      <a:endParaRPr lang="uk-UA" sz="1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uk-UA" sz="14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художній </a:t>
                      </a:r>
                      <a:r>
                        <a:rPr lang="uk-UA" sz="1400" b="1" i="0" u="none" strike="noStrike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образ</a:t>
                      </a:r>
                      <a:endParaRPr lang="uk-UA" sz="1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65869">
                <a:tc rowSpan="11">
                  <a:txBody>
                    <a:bodyPr/>
                    <a:lstStyle/>
                    <a:p>
                      <a:pPr marL="0" marR="0" lvl="0" indent="-22669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 Схильність</a:t>
                      </a:r>
                      <a:endParaRPr kumimoji="0" lang="uk-UA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 algn="ctr" fontAlgn="b"/>
                      <a:endParaRPr lang="uk-UA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людина</a:t>
                      </a:r>
                      <a:endParaRPr lang="uk-UA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,087**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-,043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-,133**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</a:tr>
              <a:tr h="249573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,132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,541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869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природа</a:t>
                      </a:r>
                      <a:endParaRPr lang="uk-UA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,061*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,128**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-,065*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</a:tr>
              <a:tr h="249573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,034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,092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,205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869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uk-UA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техн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</a:t>
                      </a:r>
                      <a:r>
                        <a:rPr lang="uk-UA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ка</a:t>
                      </a:r>
                      <a:endParaRPr lang="uk-UA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-,095**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-,011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,277**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-,044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-,123**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49573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,691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869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uk-UA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знак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-,067*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-,058*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,010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,106**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</a:tr>
              <a:tr h="249573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,045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,731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,114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869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uk-UA" sz="14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художн</a:t>
                      </a: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</a:t>
                      </a:r>
                      <a:r>
                        <a:rPr lang="uk-UA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й образ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,029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-,040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FFC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-,107**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,061*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,186**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49573"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uk-UA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,313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,166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78">
                <a:tc vMerge="1">
                  <a:txBody>
                    <a:bodyPr/>
                    <a:lstStyle/>
                    <a:p>
                      <a:pPr algn="ctr" fontAlgn="b"/>
                      <a:endParaRPr lang="uk-UA" sz="1000" b="0" i="0" u="none" strike="noStrike" dirty="0"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uk-UA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b="0" i="0" u="none" strike="noStrike" dirty="0">
                          <a:effectLst/>
                          <a:latin typeface="+mn-lt"/>
                        </a:rPr>
                        <a:t>1209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b="0" i="0" u="none" strike="noStrike">
                          <a:effectLst/>
                          <a:latin typeface="+mn-lt"/>
                        </a:rPr>
                        <a:t>1209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b="0" i="0" u="none" strike="noStrike">
                          <a:effectLst/>
                          <a:latin typeface="+mn-lt"/>
                        </a:rPr>
                        <a:t>1209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b="0" i="0" u="none" strike="noStrike" dirty="0">
                          <a:effectLst/>
                          <a:latin typeface="+mn-lt"/>
                        </a:rPr>
                        <a:t>1209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b="0" i="0" u="none" strike="noStrike" dirty="0">
                          <a:effectLst/>
                          <a:latin typeface="+mn-lt"/>
                        </a:rPr>
                        <a:t>1209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15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Жива класифікація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z="2800" dirty="0" smtClean="0">
                <a:solidFill>
                  <a:schemeClr val="tx1"/>
                </a:solidFill>
              </a:rPr>
              <a:t>соціальна </a:t>
            </a:r>
            <a:r>
              <a:rPr lang="uk-UA" sz="2800" dirty="0">
                <a:solidFill>
                  <a:schemeClr val="tx1"/>
                </a:solidFill>
              </a:rPr>
              <a:t>структура на основі </a:t>
            </a:r>
            <a:r>
              <a:rPr lang="uk-UA" sz="2800" dirty="0" smtClean="0">
                <a:solidFill>
                  <a:schemeClr val="tx1"/>
                </a:solidFill>
              </a:rPr>
              <a:t>універсальної шкали </a:t>
            </a:r>
            <a:r>
              <a:rPr lang="uk-UA" sz="2800" dirty="0">
                <a:solidFill>
                  <a:schemeClr val="tx1"/>
                </a:solidFill>
              </a:rPr>
              <a:t>престижу професій, що засновується на суб’єктивному </a:t>
            </a:r>
            <a:r>
              <a:rPr lang="uk-UA" sz="2800" dirty="0" err="1">
                <a:solidFill>
                  <a:schemeClr val="tx1"/>
                </a:solidFill>
              </a:rPr>
              <a:t>ранжуванні</a:t>
            </a:r>
            <a:r>
              <a:rPr lang="uk-UA" sz="2800" dirty="0">
                <a:solidFill>
                  <a:schemeClr val="tx1"/>
                </a:solidFill>
              </a:rPr>
              <a:t> професій, відповідно до імпліцитних критеріїв влади та переваг, асоційованих з цими професіями.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35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Результат (головний)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z="3200" dirty="0" smtClean="0">
                <a:solidFill>
                  <a:schemeClr val="tx1"/>
                </a:solidFill>
              </a:rPr>
              <a:t> Пропозиція </a:t>
            </a:r>
            <a:r>
              <a:rPr lang="uk-UA" sz="3200" dirty="0">
                <a:solidFill>
                  <a:schemeClr val="tx1"/>
                </a:solidFill>
              </a:rPr>
              <a:t>виділення соціально-психологічної складової професійного </a:t>
            </a:r>
            <a:r>
              <a:rPr lang="uk-UA" sz="3200" dirty="0" err="1">
                <a:solidFill>
                  <a:schemeClr val="tx1"/>
                </a:solidFill>
              </a:rPr>
              <a:t>самоздійснення</a:t>
            </a:r>
            <a:r>
              <a:rPr lang="uk-UA" sz="3200" dirty="0">
                <a:solidFill>
                  <a:schemeClr val="tx1"/>
                </a:solidFill>
              </a:rPr>
              <a:t> – Показник </a:t>
            </a:r>
            <a:r>
              <a:rPr lang="uk-UA" sz="3200" dirty="0" err="1">
                <a:solidFill>
                  <a:schemeClr val="tx1"/>
                </a:solidFill>
              </a:rPr>
              <a:t>самоздійснення</a:t>
            </a:r>
            <a:r>
              <a:rPr lang="uk-UA" sz="3200" dirty="0">
                <a:solidFill>
                  <a:schemeClr val="tx1"/>
                </a:solidFill>
              </a:rPr>
              <a:t>: психологічний статус, рівень домагань, індивідуальна диференціальна діагностика, динамізм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894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Заклик до застосування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2800" dirty="0">
                <a:solidFill>
                  <a:schemeClr val="tx1"/>
                </a:solidFill>
              </a:rPr>
              <a:t>Заклик до застосування в диференціальній психології, </a:t>
            </a:r>
            <a:r>
              <a:rPr lang="uk-UA" sz="2800" dirty="0" err="1">
                <a:solidFill>
                  <a:schemeClr val="tx1"/>
                </a:solidFill>
              </a:rPr>
              <a:t>профдіагностичній</a:t>
            </a:r>
            <a:r>
              <a:rPr lang="uk-UA" sz="2800" dirty="0">
                <a:solidFill>
                  <a:schemeClr val="tx1"/>
                </a:solidFill>
              </a:rPr>
              <a:t> психології головних результатів, тому що: </a:t>
            </a:r>
            <a:endParaRPr lang="uk-UA" sz="1600" dirty="0">
              <a:solidFill>
                <a:schemeClr val="tx1"/>
              </a:solidFill>
            </a:endParaRPr>
          </a:p>
          <a:p>
            <a:pPr lvl="1"/>
            <a:r>
              <a:rPr lang="uk-UA" sz="2400" dirty="0">
                <a:solidFill>
                  <a:schemeClr val="tx1"/>
                </a:solidFill>
              </a:rPr>
              <a:t>довгий забіг </a:t>
            </a:r>
            <a:r>
              <a:rPr lang="uk-UA" sz="2400" dirty="0" smtClean="0">
                <a:solidFill>
                  <a:schemeClr val="tx1"/>
                </a:solidFill>
              </a:rPr>
              <a:t>– </a:t>
            </a:r>
            <a:r>
              <a:rPr lang="uk-UA" sz="2400" b="1" dirty="0" smtClean="0">
                <a:solidFill>
                  <a:schemeClr val="tx1"/>
                </a:solidFill>
              </a:rPr>
              <a:t>багатство-банкрутство </a:t>
            </a:r>
            <a:endParaRPr lang="uk-UA" sz="1400" b="1" dirty="0">
              <a:solidFill>
                <a:schemeClr val="tx1"/>
              </a:solidFill>
            </a:endParaRPr>
          </a:p>
          <a:p>
            <a:pPr lvl="1"/>
            <a:r>
              <a:rPr lang="uk-UA" sz="2400" dirty="0">
                <a:solidFill>
                  <a:schemeClr val="tx1"/>
                </a:solidFill>
              </a:rPr>
              <a:t>оптимальний – </a:t>
            </a:r>
            <a:r>
              <a:rPr lang="uk-UA" sz="2400" b="1" dirty="0" smtClean="0">
                <a:solidFill>
                  <a:schemeClr val="tx1"/>
                </a:solidFill>
              </a:rPr>
              <a:t>добробут</a:t>
            </a:r>
          </a:p>
          <a:p>
            <a:pPr lvl="1"/>
            <a:r>
              <a:rPr lang="uk-UA" sz="2400" b="1" dirty="0" smtClean="0">
                <a:solidFill>
                  <a:schemeClr val="tx1"/>
                </a:solidFill>
              </a:rPr>
              <a:t>вольовий </a:t>
            </a:r>
            <a:r>
              <a:rPr lang="uk-UA" sz="2400" b="1" dirty="0" err="1">
                <a:solidFill>
                  <a:schemeClr val="tx1"/>
                </a:solidFill>
              </a:rPr>
              <a:t>коучинг</a:t>
            </a:r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чи </a:t>
            </a:r>
            <a:r>
              <a:rPr lang="uk-UA" sz="2400" b="1" dirty="0">
                <a:solidFill>
                  <a:schemeClr val="tx1"/>
                </a:solidFill>
              </a:rPr>
              <a:t>формальні</a:t>
            </a:r>
            <a:r>
              <a:rPr lang="uk-UA" sz="2400" dirty="0">
                <a:solidFill>
                  <a:schemeClr val="tx1"/>
                </a:solidFill>
              </a:rPr>
              <a:t> пропозиції </a:t>
            </a:r>
            <a:r>
              <a:rPr lang="uk-UA" sz="2400" b="1" dirty="0">
                <a:solidFill>
                  <a:schemeClr val="tx1"/>
                </a:solidFill>
              </a:rPr>
              <a:t>вибору</a:t>
            </a:r>
            <a:r>
              <a:rPr lang="uk-UA" sz="2400" dirty="0">
                <a:solidFill>
                  <a:schemeClr val="tx1"/>
                </a:solidFill>
              </a:rPr>
              <a:t> між справжніми і хибними орієнтирами престижу?</a:t>
            </a:r>
          </a:p>
        </p:txBody>
      </p:sp>
    </p:spTree>
    <p:extLst>
      <p:ext uri="{BB962C8B-B14F-4D97-AF65-F5344CB8AC3E}">
        <p14:creationId xmlns:p14="http://schemas.microsoft.com/office/powerpoint/2010/main" val="39624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212976"/>
            <a:ext cx="7772400" cy="2505075"/>
          </a:xfrm>
        </p:spPr>
        <p:txBody>
          <a:bodyPr/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ІІ. Компетентнісний підхід – відповідь на виклики суперечності ринку, ринку освіти рамка кваліфікацій (компетенції і кваліфікації)</a:t>
            </a:r>
          </a:p>
        </p:txBody>
      </p:sp>
    </p:spTree>
    <p:extLst>
      <p:ext uri="{BB962C8B-B14F-4D97-AF65-F5344CB8AC3E}">
        <p14:creationId xmlns:p14="http://schemas.microsoft.com/office/powerpoint/2010/main" val="80130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3200" dirty="0"/>
              <a:t>Ключові елементи новизни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Європейської </a:t>
            </a:r>
            <a:r>
              <a:rPr lang="uk-UA" sz="3200" dirty="0"/>
              <a:t>рамки кваліфікацій</a:t>
            </a:r>
            <a:r>
              <a:rPr lang="uk-UA" sz="3200" dirty="0" smtClean="0"/>
              <a:t>: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uk-UA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усі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результати навчання 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обов'язково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визначаються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за </a:t>
            </a:r>
            <a:r>
              <a:rPr lang="uk-UA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компетентнісним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підходом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тобто оцінюється не рівень знань та умінь, а рівень здатності (компетенції) студента застосовувати їх на практиці. Таким чином, цей перехід призведе до формування в країні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ринку дипломів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а </a:t>
            </a:r>
            <a:r>
              <a:rPr lang="uk-UA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ринку кваліфікацій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визначених у </a:t>
            </a:r>
            <a:r>
              <a:rPr lang="uk-UA" sz="20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виробничому середовищі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Випускник без визнаних </a:t>
            </a:r>
            <a:r>
              <a:rPr lang="uk-UA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компетенцій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залишиться вічним учнем чи студентом</a:t>
            </a:r>
            <a:r>
              <a:rPr lang="uk-UA" dirty="0"/>
              <a:t>;</a:t>
            </a:r>
            <a:endParaRPr lang="uk-UA" sz="1400" dirty="0"/>
          </a:p>
          <a:p>
            <a:pPr marL="0" lvl="0" indent="0" algn="r">
              <a:buNone/>
            </a:pPr>
            <a:r>
              <a:rPr lang="uk-UA" b="1" dirty="0" smtClean="0"/>
              <a:t>	(</a:t>
            </a:r>
            <a:r>
              <a:rPr lang="uk-UA" b="1" dirty="0"/>
              <a:t>Доповідь С.В. Мельника на звітній Колегії МОН України 22 квітня 2010 р., м.</a:t>
            </a:r>
            <a:r>
              <a:rPr lang="uk-UA" dirty="0"/>
              <a:t> </a:t>
            </a:r>
            <a:r>
              <a:rPr lang="uk-UA" b="1" dirty="0"/>
              <a:t>Харків)</a:t>
            </a:r>
            <a:endParaRPr lang="uk-UA" sz="20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031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Стереотипи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3200" dirty="0" smtClean="0">
                <a:solidFill>
                  <a:schemeClr val="tx1"/>
                </a:solidFill>
              </a:rPr>
              <a:t> "забудьте, вчиться знову",</a:t>
            </a:r>
          </a:p>
          <a:p>
            <a:pPr lvl="0"/>
            <a:r>
              <a:rPr lang="uk-UA" sz="3200" dirty="0" smtClean="0">
                <a:solidFill>
                  <a:schemeClr val="tx1"/>
                </a:solidFill>
              </a:rPr>
              <a:t> "без </a:t>
            </a:r>
            <a:r>
              <a:rPr lang="uk-UA" sz="3200" dirty="0" err="1" smtClean="0">
                <a:solidFill>
                  <a:schemeClr val="tx1"/>
                </a:solidFill>
              </a:rPr>
              <a:t>бумажки</a:t>
            </a:r>
            <a:r>
              <a:rPr lang="uk-UA" sz="3200" dirty="0" smtClean="0">
                <a:solidFill>
                  <a:schemeClr val="tx1"/>
                </a:solidFill>
              </a:rPr>
              <a:t> ти </a:t>
            </a:r>
            <a:r>
              <a:rPr lang="uk-UA" sz="3200" dirty="0" err="1" smtClean="0">
                <a:solidFill>
                  <a:schemeClr val="tx1"/>
                </a:solidFill>
              </a:rPr>
              <a:t>букашка“</a:t>
            </a:r>
            <a:r>
              <a:rPr lang="uk-UA" sz="3200" dirty="0" smtClean="0">
                <a:solidFill>
                  <a:schemeClr val="tx1"/>
                </a:solidFill>
              </a:rPr>
              <a:t>,</a:t>
            </a:r>
          </a:p>
          <a:p>
            <a:pPr lvl="0"/>
            <a:r>
              <a:rPr lang="uk-UA" sz="3200" dirty="0" smtClean="0">
                <a:solidFill>
                  <a:schemeClr val="tx1"/>
                </a:solidFill>
              </a:rPr>
              <a:t>"</a:t>
            </a:r>
            <a:r>
              <a:rPr lang="uk-UA" sz="3200" dirty="0">
                <a:solidFill>
                  <a:schemeClr val="tx1"/>
                </a:solidFill>
              </a:rPr>
              <a:t>я начальник – ти </a:t>
            </a:r>
            <a:r>
              <a:rPr lang="uk-UA" sz="3200" dirty="0" err="1">
                <a:solidFill>
                  <a:schemeClr val="tx1"/>
                </a:solidFill>
              </a:rPr>
              <a:t>дурак</a:t>
            </a:r>
            <a:r>
              <a:rPr lang="uk-UA" sz="3200" dirty="0" smtClean="0">
                <a:solidFill>
                  <a:schemeClr val="tx1"/>
                </a:solidFill>
              </a:rPr>
              <a:t>",</a:t>
            </a:r>
          </a:p>
          <a:p>
            <a:pPr lvl="0"/>
            <a:r>
              <a:rPr lang="uk-UA" sz="3200" dirty="0" smtClean="0">
                <a:solidFill>
                  <a:schemeClr val="tx1"/>
                </a:solidFill>
              </a:rPr>
              <a:t>"</a:t>
            </a:r>
            <a:r>
              <a:rPr lang="uk-UA" sz="3200" dirty="0">
                <a:solidFill>
                  <a:schemeClr val="tx1"/>
                </a:solidFill>
              </a:rPr>
              <a:t>відкладання на </a:t>
            </a:r>
            <a:r>
              <a:rPr lang="uk-UA" sz="3200" dirty="0" err="1" smtClean="0">
                <a:solidFill>
                  <a:schemeClr val="tx1"/>
                </a:solidFill>
              </a:rPr>
              <a:t>потім“</a:t>
            </a:r>
            <a:r>
              <a:rPr lang="uk-UA" sz="3200" dirty="0" smtClean="0">
                <a:solidFill>
                  <a:schemeClr val="tx1"/>
                </a:solidFill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620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Головна сторінка музею професій та ремесел</a:t>
            </a:r>
            <a:r>
              <a:rPr lang="uk-UA" dirty="0">
                <a:effectLst/>
              </a:rPr>
              <a:t> 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06" y="1600200"/>
            <a:ext cx="6578788" cy="4525963"/>
          </a:xfrm>
        </p:spPr>
      </p:pic>
    </p:spTree>
    <p:extLst>
      <p:ext uri="{BB962C8B-B14F-4D97-AF65-F5344CB8AC3E}">
        <p14:creationId xmlns:p14="http://schemas.microsoft.com/office/powerpoint/2010/main" val="209920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Стандарти професійної підготовки бакалавр-психолог як демонстрація неповаги освіти до замовника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ГАЛУЗЕВИЙ СТАНДАРТ ВИЩОЇ </a:t>
            </a:r>
            <a:r>
              <a:rPr lang="uk-UA" b="1" dirty="0" smtClean="0"/>
              <a:t>ОСВІТИ</a:t>
            </a:r>
            <a:r>
              <a:rPr lang="uk-UA" b="1" dirty="0"/>
              <a:t> </a:t>
            </a:r>
            <a:endParaRPr lang="uk-UA" dirty="0"/>
          </a:p>
          <a:p>
            <a:pPr marL="0" indent="0">
              <a:buNone/>
            </a:pPr>
            <a:r>
              <a:rPr lang="uk-UA" sz="2000" b="1" dirty="0" smtClean="0"/>
              <a:t>Освітньо-кваліфікаційна </a:t>
            </a:r>
            <a:r>
              <a:rPr lang="uk-UA" sz="2000" b="1" dirty="0"/>
              <a:t>характеристика</a:t>
            </a:r>
            <a:endParaRPr lang="uk-UA" sz="2000" dirty="0"/>
          </a:p>
          <a:p>
            <a:pPr marL="0" indent="0">
              <a:buNone/>
            </a:pPr>
            <a:r>
              <a:rPr lang="uk-UA" sz="2000" b="1" dirty="0"/>
              <a:t> </a:t>
            </a:r>
            <a:r>
              <a:rPr lang="uk-UA" sz="2000" b="1" i="1" dirty="0" smtClean="0"/>
              <a:t>Бакалавр</a:t>
            </a:r>
            <a:endParaRPr lang="uk-UA" sz="2000" dirty="0"/>
          </a:p>
          <a:p>
            <a:r>
              <a:rPr lang="uk-UA" sz="2000" dirty="0" smtClean="0"/>
              <a:t>Напряму </a:t>
            </a:r>
            <a:r>
              <a:rPr lang="uk-UA" sz="2000" dirty="0"/>
              <a:t>підготовки: </a:t>
            </a:r>
            <a:r>
              <a:rPr lang="ru-RU" sz="2000" dirty="0"/>
              <a:t>      0401          </a:t>
            </a:r>
            <a:r>
              <a:rPr lang="uk-UA" sz="2000" dirty="0"/>
              <a:t>“Психологія”</a:t>
            </a:r>
          </a:p>
          <a:p>
            <a:r>
              <a:rPr lang="uk-UA" sz="2000" dirty="0" smtClean="0"/>
              <a:t>Освітнього </a:t>
            </a:r>
            <a:r>
              <a:rPr lang="uk-UA" sz="2000" dirty="0"/>
              <a:t>рівня              </a:t>
            </a:r>
            <a:r>
              <a:rPr lang="uk-UA" sz="2000" u="sng" dirty="0"/>
              <a:t>Базова вища освіта</a:t>
            </a:r>
            <a:endParaRPr lang="uk-UA" sz="2000" dirty="0"/>
          </a:p>
          <a:p>
            <a:r>
              <a:rPr lang="uk-UA" sz="2000" b="1" dirty="0" smtClean="0"/>
              <a:t>Кваліфікації </a:t>
            </a:r>
            <a:r>
              <a:rPr lang="uk-UA" sz="2000" b="1" dirty="0"/>
              <a:t>		– лаборант наукового підрозділу в сфері </a:t>
            </a:r>
            <a:r>
              <a:rPr lang="uk-UA" sz="2000" b="1" dirty="0" smtClean="0"/>
              <a:t>психології</a:t>
            </a:r>
          </a:p>
          <a:p>
            <a:endParaRPr lang="uk-UA" b="1" dirty="0"/>
          </a:p>
          <a:p>
            <a:endParaRPr lang="uk-UA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361231"/>
              </p:ext>
            </p:extLst>
          </p:nvPr>
        </p:nvGraphicFramePr>
        <p:xfrm>
          <a:off x="1187624" y="4293096"/>
          <a:ext cx="6077585" cy="1789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680"/>
                <a:gridCol w="4065905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               Код КП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 Професійна назва роботи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3423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Фахівець з найму робочої сили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3423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Організатор з персоналу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60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3434.2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Помічник керівника виробничого підрозділу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3434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Інспектор з соціальної  допомоги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3460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Фахівець з вирішення конфліктів (побудова сфера)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3340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Лаборант (освіта)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25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Цілі </a:t>
            </a:r>
            <a:r>
              <a:rPr lang="uk-UA" dirty="0" smtClean="0"/>
              <a:t>освіти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Підготовка </a:t>
            </a: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 входження у ринок праці</a:t>
            </a:r>
          </a:p>
          <a:p>
            <a:pPr lvl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Підготовка до життя і вироблення активної життєвої позиції</a:t>
            </a:r>
          </a:p>
          <a:p>
            <a:pPr lvl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Особистісний розвиток</a:t>
            </a:r>
          </a:p>
          <a:p>
            <a:pPr lvl="0"/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Підтримка широкої бази передових знань</a:t>
            </a:r>
          </a:p>
          <a:p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22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3600" dirty="0"/>
              <a:t>Принципи 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Позиції </a:t>
            </a:r>
            <a:r>
              <a:rPr lang="uk-UA" sz="3600" dirty="0"/>
              <a:t>для визначення </a:t>
            </a:r>
            <a:r>
              <a:rPr lang="uk-UA" sz="3600" dirty="0" smtClean="0"/>
              <a:t>кваліфікації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Знання </a:t>
            </a:r>
            <a:r>
              <a:rPr lang="uk-U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Knowledge</a:t>
            </a:r>
            <a:r>
              <a:rPr lang="uk-U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0"/>
            <a:r>
              <a:rPr lang="uk-U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Вміння/навички, досвід (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Skills</a:t>
            </a:r>
            <a:r>
              <a:rPr lang="uk-U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0"/>
            <a:r>
              <a:rPr lang="uk-U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Особистісні і професійні якості (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and professional outcomes</a:t>
            </a:r>
            <a:r>
              <a:rPr lang="uk-UA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1"/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Автономія і відповідальність (творчість) (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Autonomy and responsibility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1"/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Вміння вчитися (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Learning competence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1"/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Навички спілкування (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Communication and social competence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1"/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Професійні (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and vocational competence</a:t>
            </a:r>
            <a:r>
              <a:rPr lang="uk-UA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452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НРК </a:t>
            </a: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НСКО</a:t>
            </a:r>
            <a:b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(спорідненість класифікацій)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8" y="1600200"/>
            <a:ext cx="8028664" cy="4525963"/>
          </a:xfrm>
        </p:spPr>
      </p:pic>
    </p:spTree>
    <p:extLst>
      <p:ext uri="{BB962C8B-B14F-4D97-AF65-F5344CB8AC3E}">
        <p14:creationId xmlns:p14="http://schemas.microsoft.com/office/powerpoint/2010/main" val="253769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165304"/>
            <a:ext cx="8229600" cy="5474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2800" dirty="0">
                <a:solidFill>
                  <a:schemeClr val="tx1"/>
                </a:solidFill>
                <a:effectLst/>
              </a:rPr>
              <a:t>Стандарти професійної підготовки бакалавр-психолог як Вияв живого нерва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028664" cy="4525963"/>
          </a:xfrm>
        </p:spPr>
      </p:pic>
    </p:spTree>
    <p:extLst>
      <p:ext uri="{BB962C8B-B14F-4D97-AF65-F5344CB8AC3E}">
        <p14:creationId xmlns:p14="http://schemas.microsoft.com/office/powerpoint/2010/main" val="158596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276872"/>
            <a:ext cx="7772400" cy="3168352"/>
          </a:xfrm>
        </p:spPr>
        <p:txBody>
          <a:bodyPr/>
          <a:lstStyle/>
          <a:p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ІІІ. Довгий період актуальності 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компетентністного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підходу: від ініціатив знизу до інституціональних гасел</a:t>
            </a:r>
            <a:r>
              <a:rPr lang="uk-UA" dirty="0" smtClean="0">
                <a:effectLst/>
              </a:rPr>
              <a:t> 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403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26876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800" dirty="0">
                <a:effectLst/>
              </a:rPr>
              <a:t>Правило нарощування в груповій дискусії як відбиття образу вертикалі престижу 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uk-UA" sz="1800" dirty="0" smtClean="0"/>
              <a:t>Коло обговорення </a:t>
            </a:r>
            <a:r>
              <a:rPr lang="uk-UA" sz="1800" b="1" dirty="0" smtClean="0"/>
              <a:t>починає</a:t>
            </a:r>
            <a:r>
              <a:rPr lang="uk-UA" sz="1800" dirty="0" smtClean="0"/>
              <a:t> і закінчує </a:t>
            </a:r>
            <a:r>
              <a:rPr lang="uk-UA" sz="1800" b="1" dirty="0" smtClean="0"/>
              <a:t>тренер</a:t>
            </a:r>
            <a:r>
              <a:rPr lang="uk-UA" sz="1800" dirty="0" smtClean="0"/>
              <a:t>;</a:t>
            </a:r>
          </a:p>
          <a:p>
            <a:pPr lvl="0"/>
            <a:r>
              <a:rPr lang="uk-UA" sz="1800" dirty="0" smtClean="0"/>
              <a:t>учасники висловлюються тільки з приводу  </a:t>
            </a:r>
            <a:r>
              <a:rPr lang="uk-UA" sz="1800" b="1" dirty="0" smtClean="0"/>
              <a:t>завданої теми</a:t>
            </a:r>
            <a:r>
              <a:rPr lang="uk-UA" sz="1800" dirty="0" smtClean="0"/>
              <a:t>;</a:t>
            </a:r>
          </a:p>
          <a:p>
            <a:pPr lvl="0"/>
            <a:r>
              <a:rPr lang="uk-UA" sz="1800" dirty="0" smtClean="0"/>
              <a:t>кожен учасник за чергою в колі </a:t>
            </a:r>
            <a:r>
              <a:rPr lang="uk-UA" sz="1800" b="1" dirty="0" smtClean="0"/>
              <a:t>зобов'язаний</a:t>
            </a:r>
            <a:r>
              <a:rPr lang="uk-UA" sz="1800" dirty="0" smtClean="0"/>
              <a:t> висловлювати свою думку;</a:t>
            </a:r>
          </a:p>
          <a:p>
            <a:pPr lvl="0"/>
            <a:r>
              <a:rPr lang="uk-UA" sz="1800" dirty="0" smtClean="0"/>
              <a:t>одночасно в колі може висловлювати свою думку </a:t>
            </a:r>
            <a:r>
              <a:rPr lang="uk-UA" sz="1800" b="1" dirty="0" smtClean="0"/>
              <a:t>тільки один </a:t>
            </a:r>
            <a:r>
              <a:rPr lang="uk-UA" sz="1800" dirty="0" smtClean="0"/>
              <a:t>учасник;</a:t>
            </a:r>
          </a:p>
          <a:p>
            <a:pPr lvl="0"/>
            <a:r>
              <a:rPr lang="uk-UA" sz="1800" dirty="0" smtClean="0"/>
              <a:t>основним принципом висловлювання учасників у колі є  порядок переходу права висловлювання </a:t>
            </a:r>
            <a:r>
              <a:rPr lang="uk-UA" sz="1800" b="1" dirty="0" smtClean="0"/>
              <a:t>від найменш компетентного до  найбільш компетентного;</a:t>
            </a:r>
          </a:p>
          <a:p>
            <a:pPr lvl="0"/>
            <a:r>
              <a:rPr lang="uk-UA" sz="1800" dirty="0" smtClean="0"/>
              <a:t>критерієм компетентності є  спроможність учасника  відповідати рівню складності завдання, висунутого тренером;</a:t>
            </a:r>
          </a:p>
          <a:p>
            <a:pPr lvl="0"/>
            <a:r>
              <a:rPr lang="uk-UA" sz="1800" dirty="0" smtClean="0"/>
              <a:t>кожне наступне висловлювання слід обов'язково доповнювати, розвивати думку, вдосконалювати зміст попередників  (правило </a:t>
            </a:r>
            <a:r>
              <a:rPr lang="uk-UA" sz="1800" b="1" dirty="0" smtClean="0"/>
              <a:t>нарощування</a:t>
            </a:r>
            <a:r>
              <a:rPr lang="uk-UA" sz="1800" dirty="0" smtClean="0"/>
              <a:t>  змісту);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91090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5273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800" dirty="0">
                <a:effectLst/>
              </a:rPr>
              <a:t>Правило нарощування в груповій дискусії як відбиття образу вертикалі престижу </a:t>
            </a:r>
            <a:r>
              <a:rPr lang="uk-UA" sz="2800" dirty="0" smtClean="0">
                <a:effectLst/>
              </a:rPr>
              <a:t/>
            </a:r>
            <a:br>
              <a:rPr lang="uk-UA" sz="2800" dirty="0" smtClean="0">
                <a:effectLst/>
              </a:rPr>
            </a:br>
            <a:endParaRPr lang="uk-UA" sz="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uk-UA" sz="2200" dirty="0" smtClean="0"/>
              <a:t>учасники </a:t>
            </a:r>
            <a:r>
              <a:rPr lang="uk-UA" sz="2200" b="1" dirty="0" smtClean="0"/>
              <a:t>фіксують</a:t>
            </a:r>
            <a:r>
              <a:rPr lang="uk-UA" sz="2200" dirty="0" smtClean="0"/>
              <a:t> (записують</a:t>
            </a:r>
            <a:r>
              <a:rPr lang="uk-UA" sz="2200" b="1" dirty="0" smtClean="0"/>
              <a:t>) все</a:t>
            </a:r>
            <a:r>
              <a:rPr lang="uk-UA" sz="2200" dirty="0" smtClean="0"/>
              <a:t> важливе і  цінне (і те, що стосується предмету обговорення, і свої спостереження за внутрішнім світом (своїм, колег));</a:t>
            </a:r>
          </a:p>
          <a:p>
            <a:pPr lvl="0"/>
            <a:r>
              <a:rPr lang="uk-UA" sz="2200" dirty="0" smtClean="0"/>
              <a:t>для поглиблення розуміння, для уточнення позицій, для виявлення розбіжностей учасники формулюють один до одного </a:t>
            </a:r>
            <a:r>
              <a:rPr lang="uk-UA" sz="2200" b="1" dirty="0" smtClean="0"/>
              <a:t>запитання на зрозуміння;</a:t>
            </a:r>
            <a:endParaRPr lang="uk-UA" sz="2200" dirty="0" smtClean="0"/>
          </a:p>
          <a:p>
            <a:pPr lvl="0"/>
            <a:r>
              <a:rPr lang="uk-UA" sz="2200" dirty="0" smtClean="0"/>
              <a:t>критика </a:t>
            </a:r>
            <a:r>
              <a:rPr lang="uk-UA" sz="2200" dirty="0"/>
              <a:t>заборонена;</a:t>
            </a:r>
          </a:p>
          <a:p>
            <a:r>
              <a:rPr lang="uk-UA" sz="2200" b="1" dirty="0"/>
              <a:t>незгоду</a:t>
            </a:r>
            <a:r>
              <a:rPr lang="uk-UA" sz="2200" dirty="0"/>
              <a:t> з партнером може бути висловлено тільки у  формі аргументованої альтернативної пропозиції, чи пропозиції, яка поглинає попередню. </a:t>
            </a:r>
          </a:p>
        </p:txBody>
      </p:sp>
    </p:spTree>
    <p:extLst>
      <p:ext uri="{BB962C8B-B14F-4D97-AF65-F5344CB8AC3E}">
        <p14:creationId xmlns:p14="http://schemas.microsoft.com/office/powerpoint/2010/main" val="291090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0648"/>
            <a:ext cx="5207686" cy="6217900"/>
          </a:xfrm>
        </p:spPr>
      </p:pic>
    </p:spTree>
    <p:extLst>
      <p:ext uri="{BB962C8B-B14F-4D97-AF65-F5344CB8AC3E}">
        <p14:creationId xmlns:p14="http://schemas.microsoft.com/office/powerpoint/2010/main" val="106608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492896"/>
            <a:ext cx="8229600" cy="20608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2800" dirty="0">
                <a:effectLst/>
              </a:rPr>
              <a:t>Конкурс на заміщення вакансії – приклад цілісної реалізації </a:t>
            </a:r>
            <a:r>
              <a:rPr lang="uk-UA" sz="2800" dirty="0" err="1">
                <a:effectLst/>
              </a:rPr>
              <a:t>компетентнісних</a:t>
            </a:r>
            <a:r>
              <a:rPr lang="uk-UA" sz="2800" dirty="0">
                <a:effectLst/>
              </a:rPr>
              <a:t> вимог, незалежної оцінки, самовизначення на </a:t>
            </a:r>
            <a:r>
              <a:rPr lang="uk-UA" sz="2800" dirty="0" err="1">
                <a:effectLst/>
              </a:rPr>
              <a:t>ресурсність</a:t>
            </a:r>
            <a:r>
              <a:rPr lang="uk-UA" sz="2800" dirty="0">
                <a:effectLst/>
              </a:rPr>
              <a:t> позиції переможцями і іншими учасниками конкурсу, прийняття зобов'язань </a:t>
            </a:r>
            <a:r>
              <a:rPr lang="uk-UA" sz="2800" dirty="0" err="1">
                <a:effectLst/>
              </a:rPr>
              <a:t>ресурсності</a:t>
            </a:r>
            <a:r>
              <a:rPr lang="uk-UA" sz="2800" dirty="0">
                <a:effectLst/>
              </a:rPr>
              <a:t> роботодавцем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57778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>
                <a:effectLst/>
              </a:rPr>
              <a:t>Сплануйте свій візит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8633"/>
            <a:ext cx="8229600" cy="4209097"/>
          </a:xfrm>
        </p:spPr>
      </p:pic>
    </p:spTree>
    <p:extLst>
      <p:ext uri="{BB962C8B-B14F-4D97-AF65-F5344CB8AC3E}">
        <p14:creationId xmlns:p14="http://schemas.microsoft.com/office/powerpoint/2010/main" val="383070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/>
              <a:t>Рефлексивний </a:t>
            </a:r>
            <a:r>
              <a:rPr lang="uk-UA" sz="4000" dirty="0" smtClean="0"/>
              <a:t>тренінг-практикум, як навчання</a:t>
            </a:r>
            <a:endParaRPr lang="ru-RU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uk-UA" dirty="0">
                <a:solidFill>
                  <a:schemeClr val="tx1"/>
                </a:solidFill>
              </a:rPr>
              <a:t>Особлива форма навчання протягом практичного </a:t>
            </a:r>
            <a:r>
              <a:rPr lang="uk-UA" b="1" dirty="0">
                <a:solidFill>
                  <a:schemeClr val="tx1"/>
                </a:solidFill>
              </a:rPr>
              <a:t>розв’язання життєво важливої проблеми. </a:t>
            </a:r>
          </a:p>
          <a:p>
            <a:pPr>
              <a:lnSpc>
                <a:spcPct val="90000"/>
              </a:lnSpc>
            </a:pPr>
            <a:r>
              <a:rPr lang="uk-UA" dirty="0">
                <a:solidFill>
                  <a:schemeClr val="tx1"/>
                </a:solidFill>
              </a:rPr>
              <a:t>Організація унікальної </a:t>
            </a:r>
            <a:r>
              <a:rPr lang="uk-UA" dirty="0" err="1">
                <a:solidFill>
                  <a:schemeClr val="tx1"/>
                </a:solidFill>
              </a:rPr>
              <a:t>особистісно</a:t>
            </a:r>
            <a:r>
              <a:rPr lang="uk-UA" dirty="0">
                <a:solidFill>
                  <a:schemeClr val="tx1"/>
                </a:solidFill>
              </a:rPr>
              <a:t> значущої події як </a:t>
            </a:r>
            <a:r>
              <a:rPr lang="uk-UA" b="1" dirty="0">
                <a:solidFill>
                  <a:schemeClr val="tx1"/>
                </a:solidFill>
              </a:rPr>
              <a:t>осередку вчинку</a:t>
            </a:r>
          </a:p>
          <a:p>
            <a:pPr>
              <a:lnSpc>
                <a:spcPct val="90000"/>
              </a:lnSpc>
            </a:pPr>
            <a:r>
              <a:rPr lang="uk-UA" b="1" dirty="0">
                <a:solidFill>
                  <a:schemeClr val="tx1"/>
                </a:solidFill>
              </a:rPr>
              <a:t>Перетин</a:t>
            </a:r>
            <a:r>
              <a:rPr lang="uk-UA" dirty="0">
                <a:solidFill>
                  <a:schemeClr val="tx1"/>
                </a:solidFill>
              </a:rPr>
              <a:t> групових суб’єктів носіїв рефлексивного знання (команди тренерів) та користувачів (учасників) </a:t>
            </a:r>
            <a:r>
              <a:rPr lang="uk-UA" b="1" dirty="0">
                <a:solidFill>
                  <a:schemeClr val="tx1"/>
                </a:solidFill>
              </a:rPr>
              <a:t>завдяки</a:t>
            </a:r>
            <a:r>
              <a:rPr lang="uk-UA" dirty="0">
                <a:solidFill>
                  <a:schemeClr val="tx1"/>
                </a:solidFill>
              </a:rPr>
              <a:t> рефлексивним </a:t>
            </a:r>
            <a:r>
              <a:rPr lang="uk-UA" b="1" dirty="0">
                <a:solidFill>
                  <a:schemeClr val="tx1"/>
                </a:solidFill>
              </a:rPr>
              <a:t>процедурам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24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sz="4000" smtClean="0"/>
              <a:t>Типи проектів на основі концепції групової рефлексії</a:t>
            </a:r>
            <a:endParaRPr lang="ru-RU" sz="40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2800" dirty="0" smtClean="0">
                <a:solidFill>
                  <a:schemeClr val="tx1"/>
                </a:solidFill>
              </a:rPr>
              <a:t>Інноваційний тренінг-практикум (розробка концепції, технології)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dirty="0" smtClean="0">
                <a:solidFill>
                  <a:schemeClr val="tx1"/>
                </a:solidFill>
              </a:rPr>
              <a:t>Забезпечення розвитку організаційної культури (формування команди, розв’язання конфліктів)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dirty="0" smtClean="0">
                <a:solidFill>
                  <a:schemeClr val="tx1"/>
                </a:solidFill>
              </a:rPr>
              <a:t>Забезпечення атестації персоналу (</a:t>
            </a:r>
            <a:r>
              <a:rPr lang="uk-UA" sz="2800" dirty="0" err="1" smtClean="0">
                <a:solidFill>
                  <a:schemeClr val="tx1"/>
                </a:solidFill>
              </a:rPr>
              <a:t>ассессмент-центр</a:t>
            </a:r>
            <a:r>
              <a:rPr lang="uk-UA" sz="2800" dirty="0" smtClean="0">
                <a:solidFill>
                  <a:schemeClr val="tx1"/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dirty="0" smtClean="0">
                <a:solidFill>
                  <a:schemeClr val="tx1"/>
                </a:solidFill>
              </a:rPr>
              <a:t>Програма “метр” (оболонка для навчання ноу-хау майстра, впровадження технології через окремого носія)</a:t>
            </a:r>
          </a:p>
          <a:p>
            <a:pPr eaLnBrk="1" hangingPunct="1">
              <a:lnSpc>
                <a:spcPct val="80000"/>
              </a:lnSpc>
            </a:pPr>
            <a:r>
              <a:rPr lang="uk-UA" sz="2800" dirty="0" smtClean="0">
                <a:solidFill>
                  <a:schemeClr val="hlink"/>
                </a:solidFill>
              </a:rPr>
              <a:t>Тренінг-практикум “конкурс”</a:t>
            </a:r>
            <a:endParaRPr lang="ru-RU" sz="2800" dirty="0" smtClean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72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142875"/>
            <a:ext cx="8786813" cy="1000125"/>
          </a:xfrm>
        </p:spPr>
        <p:txBody>
          <a:bodyPr/>
          <a:lstStyle/>
          <a:p>
            <a:pPr eaLnBrk="1" hangingPunct="1"/>
            <a:r>
              <a:rPr lang="uk-UA" sz="2200" dirty="0" smtClean="0"/>
              <a:t> </a:t>
            </a:r>
          </a:p>
        </p:txBody>
      </p:sp>
      <p:sp>
        <p:nvSpPr>
          <p:cNvPr id="11267" name="Содержимое 4"/>
          <p:cNvSpPr>
            <a:spLocks noGrp="1"/>
          </p:cNvSpPr>
          <p:nvPr>
            <p:ph idx="1"/>
          </p:nvPr>
        </p:nvSpPr>
        <p:spPr>
          <a:xfrm>
            <a:off x="285750" y="1000125"/>
            <a:ext cx="8715375" cy="5643563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Конкурс</a:t>
            </a:r>
          </a:p>
          <a:p>
            <a:pPr>
              <a:buFont typeface="Wingdings" pitchFamily="2" charset="2"/>
              <a:buNone/>
            </a:pPr>
            <a:r>
              <a:rPr lang="uk-UA" i="1" dirty="0" smtClean="0">
                <a:solidFill>
                  <a:schemeClr val="tx1"/>
                </a:solidFill>
              </a:rPr>
              <a:t>Конкурс з прямою мішенню  — </a:t>
            </a:r>
            <a:r>
              <a:rPr lang="uk-UA" b="1" i="1" dirty="0" smtClean="0">
                <a:solidFill>
                  <a:schemeClr val="tx1"/>
                </a:solidFill>
              </a:rPr>
              <a:t>суб’єктність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uk-UA" b="1" i="1" dirty="0" smtClean="0">
                <a:solidFill>
                  <a:schemeClr val="tx1"/>
                </a:solidFill>
              </a:rPr>
              <a:t>учасника</a:t>
            </a:r>
            <a:r>
              <a:rPr lang="uk-UA" i="1" dirty="0" smtClean="0">
                <a:solidFill>
                  <a:schemeClr val="tx1"/>
                </a:solidFill>
              </a:rPr>
              <a:t> у </a:t>
            </a:r>
            <a:r>
              <a:rPr lang="uk-UA" b="1" i="1" dirty="0" smtClean="0">
                <a:solidFill>
                  <a:schemeClr val="tx1"/>
                </a:solidFill>
              </a:rPr>
              <a:t>ході тиску конкуренції потенціальна </a:t>
            </a:r>
            <a:r>
              <a:rPr lang="uk-UA" i="1" dirty="0" smtClean="0">
                <a:solidFill>
                  <a:schemeClr val="tx1"/>
                </a:solidFill>
              </a:rPr>
              <a:t>самовизначенням співіснування </a:t>
            </a:r>
            <a:r>
              <a:rPr lang="uk-UA" i="1" dirty="0" err="1" smtClean="0">
                <a:solidFill>
                  <a:schemeClr val="tx1"/>
                </a:solidFill>
              </a:rPr>
              <a:t>суб-особистості-</a:t>
            </a:r>
            <a:r>
              <a:rPr lang="uk-UA" b="1" i="1" dirty="0" err="1" smtClean="0">
                <a:solidFill>
                  <a:schemeClr val="tx1"/>
                </a:solidFill>
              </a:rPr>
              <a:t>унікальності</a:t>
            </a:r>
            <a:r>
              <a:rPr lang="uk-UA" i="1" dirty="0" smtClean="0">
                <a:solidFill>
                  <a:schemeClr val="tx1"/>
                </a:solidFill>
              </a:rPr>
              <a:t> та </a:t>
            </a:r>
            <a:r>
              <a:rPr lang="uk-UA" i="1" dirty="0" err="1" smtClean="0">
                <a:solidFill>
                  <a:schemeClr val="tx1"/>
                </a:solidFill>
              </a:rPr>
              <a:t>суб-суб-особистості-</a:t>
            </a:r>
            <a:r>
              <a:rPr lang="uk-UA" b="1" i="1" dirty="0" err="1" smtClean="0">
                <a:solidFill>
                  <a:schemeClr val="tx1"/>
                </a:solidFill>
              </a:rPr>
              <a:t>ресурсу</a:t>
            </a:r>
            <a:endParaRPr lang="uk-UA" b="1" i="1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uk-UA" i="1" dirty="0" smtClean="0">
                <a:solidFill>
                  <a:schemeClr val="tx1"/>
                </a:solidFill>
              </a:rPr>
              <a:t>Конкурс з подвійною мішенню  — </a:t>
            </a:r>
            <a:r>
              <a:rPr lang="uk-UA" b="1" i="1" dirty="0" smtClean="0">
                <a:solidFill>
                  <a:schemeClr val="tx1"/>
                </a:solidFill>
              </a:rPr>
              <a:t>суб’єктність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спостерігача (керівника) </a:t>
            </a:r>
            <a:r>
              <a:rPr lang="uk-UA" b="1" i="1" dirty="0" smtClean="0">
                <a:solidFill>
                  <a:schemeClr val="tx1"/>
                </a:solidFill>
              </a:rPr>
              <a:t>потенціальна:</a:t>
            </a:r>
          </a:p>
          <a:p>
            <a:r>
              <a:rPr lang="uk-UA" i="1" dirty="0" smtClean="0">
                <a:solidFill>
                  <a:schemeClr val="tx1"/>
                </a:solidFill>
              </a:rPr>
              <a:t>Першим</a:t>
            </a:r>
            <a:r>
              <a:rPr lang="uk-UA" b="1" dirty="0" smtClean="0">
                <a:solidFill>
                  <a:schemeClr val="tx1"/>
                </a:solidFill>
              </a:rPr>
              <a:t>;</a:t>
            </a:r>
          </a:p>
          <a:p>
            <a:r>
              <a:rPr lang="uk-UA" i="1" dirty="0" smtClean="0">
                <a:solidFill>
                  <a:schemeClr val="tx1"/>
                </a:solidFill>
              </a:rPr>
              <a:t>Самовизначенням управлінської функції забезпечення </a:t>
            </a:r>
            <a:r>
              <a:rPr lang="uk-UA" b="1" i="1" dirty="0" smtClean="0">
                <a:solidFill>
                  <a:schemeClr val="tx1"/>
                </a:solidFill>
              </a:rPr>
              <a:t>балансу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uk-UA" i="1" dirty="0" err="1" smtClean="0">
                <a:solidFill>
                  <a:schemeClr val="tx1"/>
                </a:solidFill>
              </a:rPr>
              <a:t>ресурсності</a:t>
            </a:r>
            <a:r>
              <a:rPr lang="uk-UA" i="1" dirty="0" smtClean="0">
                <a:solidFill>
                  <a:schemeClr val="tx1"/>
                </a:solidFill>
              </a:rPr>
              <a:t> та унікальності як джерела відтворюваності </a:t>
            </a:r>
          </a:p>
        </p:txBody>
      </p:sp>
    </p:spTree>
    <p:extLst>
      <p:ext uri="{BB962C8B-B14F-4D97-AF65-F5344CB8AC3E}">
        <p14:creationId xmlns:p14="http://schemas.microsoft.com/office/powerpoint/2010/main" val="2888837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dirty="0"/>
              <a:t>Тренінг-практикум </a:t>
            </a:r>
            <a:r>
              <a:rPr lang="uk-UA" sz="4000" dirty="0" err="1"/>
              <a:t>“Конкурс”</a:t>
            </a:r>
            <a:r>
              <a:rPr lang="uk-UA" sz="4000" dirty="0"/>
              <a:t> – принципова будова</a:t>
            </a:r>
            <a:endParaRPr lang="ru-RU" sz="40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uk-UA" b="1" dirty="0">
                <a:solidFill>
                  <a:schemeClr val="tx1"/>
                </a:solidFill>
              </a:rPr>
              <a:t>Конвенційний</a:t>
            </a:r>
            <a:r>
              <a:rPr lang="uk-UA" dirty="0">
                <a:solidFill>
                  <a:schemeClr val="tx1"/>
                </a:solidFill>
              </a:rPr>
              <a:t> етап – попередні </a:t>
            </a:r>
            <a:r>
              <a:rPr lang="uk-UA" b="1" dirty="0">
                <a:solidFill>
                  <a:schemeClr val="tx1"/>
                </a:solidFill>
              </a:rPr>
              <a:t>угоди</a:t>
            </a:r>
            <a:r>
              <a:rPr lang="uk-UA" dirty="0">
                <a:solidFill>
                  <a:schemeClr val="tx1"/>
                </a:solidFill>
              </a:rPr>
              <a:t> і знайомство з правилами і процедурами</a:t>
            </a:r>
          </a:p>
          <a:p>
            <a:pPr>
              <a:lnSpc>
                <a:spcPct val="90000"/>
              </a:lnSpc>
            </a:pPr>
            <a:r>
              <a:rPr lang="uk-UA" dirty="0">
                <a:solidFill>
                  <a:schemeClr val="tx1"/>
                </a:solidFill>
              </a:rPr>
              <a:t>Діагностично-</a:t>
            </a:r>
            <a:r>
              <a:rPr lang="uk-UA" b="1" dirty="0">
                <a:solidFill>
                  <a:schemeClr val="tx1"/>
                </a:solidFill>
              </a:rPr>
              <a:t>розвиваючий</a:t>
            </a:r>
            <a:r>
              <a:rPr lang="uk-UA" dirty="0">
                <a:solidFill>
                  <a:schemeClr val="tx1"/>
                </a:solidFill>
              </a:rPr>
              <a:t> етап – змагання претендентів (програма </a:t>
            </a:r>
            <a:r>
              <a:rPr lang="uk-UA" b="1" dirty="0">
                <a:solidFill>
                  <a:schemeClr val="tx1"/>
                </a:solidFill>
              </a:rPr>
              <a:t>процедур</a:t>
            </a:r>
            <a:r>
              <a:rPr lang="uk-UA" dirty="0">
                <a:solidFill>
                  <a:schemeClr val="tx1"/>
                </a:solidFill>
              </a:rPr>
              <a:t> + поточні побажання замовників)</a:t>
            </a:r>
          </a:p>
          <a:p>
            <a:pPr>
              <a:lnSpc>
                <a:spcPct val="90000"/>
              </a:lnSpc>
            </a:pPr>
            <a:r>
              <a:rPr lang="uk-UA" b="1" dirty="0">
                <a:solidFill>
                  <a:schemeClr val="tx1"/>
                </a:solidFill>
              </a:rPr>
              <a:t>Рефлексивний</a:t>
            </a:r>
            <a:r>
              <a:rPr lang="uk-UA" dirty="0">
                <a:solidFill>
                  <a:schemeClr val="tx1"/>
                </a:solidFill>
              </a:rPr>
              <a:t> етап – </a:t>
            </a:r>
            <a:r>
              <a:rPr lang="uk-UA" dirty="0" err="1">
                <a:solidFill>
                  <a:schemeClr val="tx1"/>
                </a:solidFill>
              </a:rPr>
              <a:t>самооцінювання</a:t>
            </a:r>
            <a:r>
              <a:rPr lang="uk-UA" dirty="0">
                <a:solidFill>
                  <a:schemeClr val="tx1"/>
                </a:solidFill>
              </a:rPr>
              <a:t>, </a:t>
            </a:r>
            <a:r>
              <a:rPr lang="uk-UA" b="1" dirty="0">
                <a:solidFill>
                  <a:schemeClr val="tx1"/>
                </a:solidFill>
              </a:rPr>
              <a:t>оцінювання</a:t>
            </a:r>
            <a:r>
              <a:rPr lang="uk-UA" dirty="0">
                <a:solidFill>
                  <a:schemeClr val="tx1"/>
                </a:solidFill>
              </a:rPr>
              <a:t>, процедури рефлексії</a:t>
            </a:r>
          </a:p>
          <a:p>
            <a:pPr>
              <a:lnSpc>
                <a:spcPct val="90000"/>
              </a:lnSpc>
            </a:pPr>
            <a:r>
              <a:rPr lang="uk-UA" dirty="0">
                <a:solidFill>
                  <a:schemeClr val="tx1"/>
                </a:solidFill>
              </a:rPr>
              <a:t>Завершальний і </a:t>
            </a:r>
            <a:r>
              <a:rPr lang="uk-UA" b="1" dirty="0" err="1">
                <a:solidFill>
                  <a:schemeClr val="tx1"/>
                </a:solidFill>
              </a:rPr>
              <a:t>пост-тренінговий</a:t>
            </a:r>
            <a:r>
              <a:rPr lang="uk-UA" dirty="0">
                <a:solidFill>
                  <a:schemeClr val="tx1"/>
                </a:solidFill>
              </a:rPr>
              <a:t> етап</a:t>
            </a:r>
          </a:p>
          <a:p>
            <a:pPr>
              <a:lnSpc>
                <a:spcPct val="90000"/>
              </a:lnSpc>
            </a:pPr>
            <a:endParaRPr lang="uk-UA" dirty="0"/>
          </a:p>
          <a:p>
            <a:pPr>
              <a:lnSpc>
                <a:spcPct val="9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25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Тренінг-практикум </a:t>
            </a:r>
            <a:r>
              <a:rPr lang="uk-UA" dirty="0" err="1"/>
              <a:t>“Конкурс”</a:t>
            </a:r>
            <a:endParaRPr lang="ru-RU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/>
                </a:solidFill>
              </a:rPr>
              <a:t>Навчання</a:t>
            </a:r>
            <a:r>
              <a:rPr lang="uk-UA" dirty="0">
                <a:solidFill>
                  <a:schemeClr val="tx1"/>
                </a:solidFill>
              </a:rPr>
              <a:t> в конкурентних умовах</a:t>
            </a:r>
          </a:p>
          <a:p>
            <a:endParaRPr lang="uk-UA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Принцип: </a:t>
            </a:r>
            <a:r>
              <a:rPr lang="uk-UA" b="1" dirty="0">
                <a:solidFill>
                  <a:schemeClr val="tx1"/>
                </a:solidFill>
              </a:rPr>
              <a:t>Не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просто</a:t>
            </a: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продемонструвати</a:t>
            </a:r>
            <a:r>
              <a:rPr lang="uk-UA" dirty="0">
                <a:solidFill>
                  <a:schemeClr val="tx1"/>
                </a:solidFill>
              </a:rPr>
              <a:t> наявний рівень уміння, </a:t>
            </a:r>
            <a:r>
              <a:rPr lang="uk-UA" b="1" dirty="0">
                <a:solidFill>
                  <a:schemeClr val="tx1"/>
                </a:solidFill>
              </a:rPr>
              <a:t>але розвинути </a:t>
            </a:r>
            <a:r>
              <a:rPr lang="uk-UA" dirty="0">
                <a:solidFill>
                  <a:schemeClr val="tx1"/>
                </a:solidFill>
              </a:rPr>
              <a:t>його в тренінг-практикумі, довести уміння </a:t>
            </a:r>
            <a:r>
              <a:rPr lang="uk-UA" b="1" dirty="0">
                <a:solidFill>
                  <a:schemeClr val="tx1"/>
                </a:solidFill>
              </a:rPr>
              <a:t>до конкурентоздатного рівня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99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/>
              <a:t>Приклад </a:t>
            </a:r>
            <a:r>
              <a:rPr lang="ru-RU" sz="2800" dirty="0" err="1"/>
              <a:t>проектної</a:t>
            </a:r>
            <a:r>
              <a:rPr lang="ru-RU" sz="2800" dirty="0"/>
              <a:t> </a:t>
            </a:r>
            <a:r>
              <a:rPr lang="ru-RU" sz="2800" dirty="0" err="1"/>
              <a:t>послуги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 "Конкурс з прямою і не прямою </a:t>
            </a:r>
            <a:r>
              <a:rPr lang="ru-RU" sz="2800" dirty="0" err="1"/>
              <a:t>мішенями</a:t>
            </a:r>
            <a:r>
              <a:rPr lang="ru-RU" sz="2800" dirty="0" smtClean="0"/>
              <a:t>"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uk-UA" sz="2000" b="1" dirty="0" smtClean="0">
                <a:solidFill>
                  <a:schemeClr val="tx1"/>
                </a:solidFill>
              </a:rPr>
              <a:t>Засади</a:t>
            </a:r>
            <a:endParaRPr lang="uk-UA" sz="2000" b="1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uk-UA" dirty="0">
                <a:solidFill>
                  <a:schemeClr val="tx1"/>
                </a:solidFill>
              </a:rPr>
              <a:t>Груп-рефлексивна ресурсна філософія</a:t>
            </a:r>
          </a:p>
          <a:p>
            <a:pPr>
              <a:lnSpc>
                <a:spcPct val="80000"/>
              </a:lnSpc>
            </a:pPr>
            <a:r>
              <a:rPr lang="uk-UA" dirty="0">
                <a:solidFill>
                  <a:schemeClr val="tx1"/>
                </a:solidFill>
              </a:rPr>
              <a:t>Інтегруюча над-діяльність – паритетна участь</a:t>
            </a:r>
          </a:p>
          <a:p>
            <a:pPr>
              <a:lnSpc>
                <a:spcPct val="80000"/>
              </a:lnSpc>
            </a:pPr>
            <a:r>
              <a:rPr lang="uk-UA" dirty="0">
                <a:solidFill>
                  <a:schemeClr val="tx1"/>
                </a:solidFill>
              </a:rPr>
              <a:t>Баланс "конкуренції - співробітництва"  </a:t>
            </a:r>
          </a:p>
          <a:p>
            <a:pPr>
              <a:lnSpc>
                <a:spcPct val="80000"/>
              </a:lnSpc>
            </a:pPr>
            <a:r>
              <a:rPr lang="uk-UA" dirty="0">
                <a:solidFill>
                  <a:schemeClr val="tx1"/>
                </a:solidFill>
              </a:rPr>
              <a:t>Результативність та прозорість оцінки в тренінгу-конкурсі</a:t>
            </a:r>
          </a:p>
          <a:p>
            <a:pPr algn="ctr">
              <a:lnSpc>
                <a:spcPct val="80000"/>
              </a:lnSpc>
              <a:buNone/>
            </a:pPr>
            <a:r>
              <a:rPr lang="uk-UA" sz="2000" b="1" dirty="0">
                <a:solidFill>
                  <a:schemeClr val="tx1"/>
                </a:solidFill>
              </a:rPr>
              <a:t>Цілі проекту </a:t>
            </a:r>
            <a:r>
              <a:rPr lang="uk-UA" sz="2000" dirty="0">
                <a:solidFill>
                  <a:schemeClr val="tx1"/>
                </a:solidFill>
              </a:rPr>
              <a:t>"</a:t>
            </a:r>
            <a:r>
              <a:rPr lang="uk-UA" sz="2000" b="1" dirty="0">
                <a:solidFill>
                  <a:schemeClr val="tx1"/>
                </a:solidFill>
              </a:rPr>
              <a:t>Конкурс</a:t>
            </a:r>
            <a:r>
              <a:rPr lang="uk-UA" sz="2000" dirty="0">
                <a:solidFill>
                  <a:schemeClr val="tx1"/>
                </a:solidFill>
              </a:rPr>
              <a:t>"</a:t>
            </a:r>
            <a:endParaRPr lang="uk-UA" sz="2000" b="1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chemeClr val="tx1"/>
                </a:solidFill>
              </a:rPr>
              <a:t>1</a:t>
            </a:r>
            <a:r>
              <a:rPr lang="uk-UA" dirty="0">
                <a:solidFill>
                  <a:schemeClr val="tx1"/>
                </a:solidFill>
              </a:rPr>
              <a:t> (пряма) – у спосіб конкурсу: а) </a:t>
            </a:r>
            <a:r>
              <a:rPr lang="uk-UA" b="1" dirty="0">
                <a:solidFill>
                  <a:schemeClr val="tx1"/>
                </a:solidFill>
              </a:rPr>
              <a:t>отримати</a:t>
            </a:r>
            <a:r>
              <a:rPr lang="uk-UA" dirty="0">
                <a:solidFill>
                  <a:schemeClr val="tx1"/>
                </a:solidFill>
              </a:rPr>
              <a:t> найкращого представника ринку праці; б) розвинути ресурсні можливості всіх учасників </a:t>
            </a:r>
          </a:p>
          <a:p>
            <a:pPr>
              <a:lnSpc>
                <a:spcPct val="80000"/>
              </a:lnSpc>
            </a:pPr>
            <a:r>
              <a:rPr lang="uk-UA" b="1" dirty="0">
                <a:solidFill>
                  <a:schemeClr val="tx1"/>
                </a:solidFill>
              </a:rPr>
              <a:t>2</a:t>
            </a:r>
            <a:r>
              <a:rPr lang="uk-UA" dirty="0">
                <a:solidFill>
                  <a:schemeClr val="tx1"/>
                </a:solidFill>
              </a:rPr>
              <a:t> (не пряма) </a:t>
            </a:r>
            <a:r>
              <a:rPr lang="uk-UA" b="1" dirty="0">
                <a:solidFill>
                  <a:schemeClr val="tx1"/>
                </a:solidFill>
              </a:rPr>
              <a:t>спонукати</a:t>
            </a:r>
            <a:r>
              <a:rPr lang="uk-UA" dirty="0">
                <a:solidFill>
                  <a:schemeClr val="tx1"/>
                </a:solidFill>
              </a:rPr>
              <a:t> спостерігачів (персон та колектив)  до </a:t>
            </a:r>
            <a:r>
              <a:rPr lang="uk-UA" b="1" dirty="0">
                <a:solidFill>
                  <a:schemeClr val="tx1"/>
                </a:solidFill>
              </a:rPr>
              <a:t>рефлексії</a:t>
            </a:r>
            <a:r>
              <a:rPr lang="uk-UA" dirty="0">
                <a:solidFill>
                  <a:schemeClr val="tx1"/>
                </a:solidFill>
              </a:rPr>
              <a:t> себе як </a:t>
            </a:r>
            <a:r>
              <a:rPr lang="uk-UA" b="1" dirty="0">
                <a:solidFill>
                  <a:schemeClr val="tx1"/>
                </a:solidFill>
              </a:rPr>
              <a:t>ресурсу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385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 smtClean="0"/>
              <a:t>РЕТОРО</a:t>
            </a:r>
            <a:r>
              <a:rPr lang="ru-RU" sz="4000" dirty="0" smtClean="0"/>
              <a:t> ПОДХОД </a:t>
            </a:r>
            <a:r>
              <a:rPr lang="ru-RU" sz="4000" dirty="0"/>
              <a:t>ИРИС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00808"/>
            <a:ext cx="8415338" cy="465137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tx1"/>
                </a:solidFill>
              </a:rPr>
              <a:t>Базовый подход – </a:t>
            </a:r>
            <a:r>
              <a:rPr lang="ru-RU" sz="2000" dirty="0">
                <a:solidFill>
                  <a:schemeClr val="hlink"/>
                </a:solidFill>
              </a:rPr>
              <a:t>задачный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1"/>
                </a:solidFill>
              </a:rPr>
              <a:t>— с учетом содержания и условий задачи заказчика конструируется вариант базовой технологии, формируется и наращивается компетенция команды тренеров                         (при необходимости - рекрутируется)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tx1"/>
                </a:solidFill>
              </a:rPr>
              <a:t>Базовая технология – </a:t>
            </a:r>
            <a:r>
              <a:rPr lang="ru-RU" sz="2000" dirty="0">
                <a:solidFill>
                  <a:schemeClr val="hlink"/>
                </a:solidFill>
              </a:rPr>
              <a:t>психологическая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1"/>
                </a:solidFill>
              </a:rPr>
              <a:t>— объединение человеческих ресурсов в новой конфигурации для импульсного усиления инновационного потенциала персонала, мотивации, мобилизации и </a:t>
            </a:r>
            <a:r>
              <a:rPr lang="ru-RU" sz="2000" dirty="0" err="1">
                <a:solidFill>
                  <a:schemeClr val="tx1"/>
                </a:solidFill>
              </a:rPr>
              <a:t>коммитмента</a:t>
            </a:r>
            <a:r>
              <a:rPr lang="ru-RU" sz="2000" dirty="0">
                <a:solidFill>
                  <a:schemeClr val="tx1"/>
                </a:solidFill>
              </a:rPr>
              <a:t> (ответственной приверженности)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tx1"/>
                </a:solidFill>
              </a:rPr>
              <a:t>Базовый принцип – </a:t>
            </a:r>
            <a:r>
              <a:rPr lang="ru-RU" sz="2000" dirty="0">
                <a:solidFill>
                  <a:schemeClr val="hlink"/>
                </a:solidFill>
              </a:rPr>
              <a:t>рефлексивный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1"/>
                </a:solidFill>
              </a:rPr>
              <a:t>— управление обратными связями в специально организованном целостном событии с четкими процедурами (тренинг-практикум)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tx1"/>
                </a:solidFill>
              </a:rPr>
              <a:t>Базовая позиция – </a:t>
            </a:r>
            <a:r>
              <a:rPr lang="ru-RU" sz="2000" dirty="0">
                <a:solidFill>
                  <a:schemeClr val="hlink"/>
                </a:solidFill>
              </a:rPr>
              <a:t>ответ любому вызову реальности</a:t>
            </a:r>
            <a:r>
              <a:rPr lang="ru-RU" sz="2000" dirty="0">
                <a:solidFill>
                  <a:schemeClr val="tx1"/>
                </a:solidFill>
              </a:rPr>
              <a:t> — вера в участников события, их способность объединившись адекватно решить стоящую задачу наилучшим способом, с максимально возможной детальностью проработки и масштабами прогнозов рисков и выгод принимаемых решений</a:t>
            </a:r>
          </a:p>
        </p:txBody>
      </p:sp>
    </p:spTree>
    <p:extLst>
      <p:ext uri="{BB962C8B-B14F-4D97-AF65-F5344CB8AC3E}">
        <p14:creationId xmlns:p14="http://schemas.microsoft.com/office/powerpoint/2010/main" val="123467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300" dirty="0" err="1" smtClean="0"/>
              <a:t>РЕТОРО</a:t>
            </a:r>
            <a:r>
              <a:rPr lang="ru-RU" sz="3300" dirty="0" smtClean="0"/>
              <a:t> Компетенция </a:t>
            </a:r>
            <a:r>
              <a:rPr lang="ru-RU" sz="3300" dirty="0"/>
              <a:t>ИРИС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</a:rPr>
              <a:t>Постоянство в инновациях - освоении и разработке новых технологий, прикладном решении новых сложных задач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</a:rPr>
              <a:t>Многолетняя стабильность команды тренеров с широкими возможностями проектного расширения состава тренеров и привлечения узких специалистов  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</a:rPr>
              <a:t>Международное признание авторских технологий – паритетный диалог с ведущими производителями новых знаний в области организационной психологии </a:t>
            </a:r>
          </a:p>
        </p:txBody>
      </p:sp>
    </p:spTree>
    <p:extLst>
      <p:ext uri="{BB962C8B-B14F-4D97-AF65-F5344CB8AC3E}">
        <p14:creationId xmlns:p14="http://schemas.microsoft.com/office/powerpoint/2010/main" val="350366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РЕТОРО</a:t>
            </a:r>
            <a:r>
              <a:rPr lang="ru-RU" dirty="0" smtClean="0"/>
              <a:t> Принципы </a:t>
            </a:r>
            <a:r>
              <a:rPr lang="ru-RU" dirty="0"/>
              <a:t>взаимной рефлексии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</a:rPr>
              <a:t>Мы как и вы никогда не решали именно такой задачи (и никто такой не решал)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</a:rPr>
              <a:t>Мы – не учителя, которые все знают, а вы – не ученики, которые ничего не знают (никто лучше вас не знает вас) 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</a:rPr>
              <a:t>Наша компетенция в том, что мы знаем как объединить разные компетенции для интенсивного решения творческой задачи</a:t>
            </a:r>
          </a:p>
          <a:p>
            <a:pPr>
              <a:lnSpc>
                <a:spcPct val="80000"/>
              </a:lnSpc>
            </a:pPr>
            <a:r>
              <a:rPr lang="ru-RU" sz="2800" dirty="0">
                <a:solidFill>
                  <a:schemeClr val="tx1"/>
                </a:solidFill>
              </a:rPr>
              <a:t>Соединяя наши интеллектуальные ресурсы решаем сложные задачи и развиваемся  </a:t>
            </a:r>
          </a:p>
        </p:txBody>
      </p:sp>
    </p:spTree>
    <p:extLst>
      <p:ext uri="{BB962C8B-B14F-4D97-AF65-F5344CB8AC3E}">
        <p14:creationId xmlns:p14="http://schemas.microsoft.com/office/powerpoint/2010/main" val="98075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204864"/>
            <a:ext cx="7772400" cy="2505075"/>
          </a:xfrm>
        </p:spPr>
        <p:txBody>
          <a:bodyPr/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ІV.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Самоорганізація </a:t>
            </a:r>
            <a:b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очікування досконалості адміністративних рішень</a:t>
            </a: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145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Музей – школі: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z="2800" dirty="0">
                <a:solidFill>
                  <a:schemeClr val="tx1"/>
                </a:solidFill>
              </a:rPr>
              <a:t>тематичні екскурсії, що знайомлять з усіма видами діяльності</a:t>
            </a:r>
          </a:p>
          <a:p>
            <a:pPr lvl="0"/>
            <a:r>
              <a:rPr lang="uk-UA" sz="2800" dirty="0">
                <a:solidFill>
                  <a:schemeClr val="tx1"/>
                </a:solidFill>
              </a:rPr>
              <a:t>послуги для вчителя: підготовка, надання допомоги, поглиблення (знань)</a:t>
            </a:r>
          </a:p>
          <a:p>
            <a:pPr lvl="0"/>
            <a:r>
              <a:rPr lang="uk-UA" sz="2800" dirty="0">
                <a:solidFill>
                  <a:schemeClr val="tx1"/>
                </a:solidFill>
              </a:rPr>
              <a:t>навчальні семінари</a:t>
            </a:r>
          </a:p>
          <a:p>
            <a:pPr lvl="0"/>
            <a:r>
              <a:rPr lang="uk-UA" sz="2800" dirty="0">
                <a:solidFill>
                  <a:schemeClr val="tx1"/>
                </a:solidFill>
              </a:rPr>
              <a:t>відвідування шкіл</a:t>
            </a:r>
          </a:p>
          <a:p>
            <a:pPr lvl="0"/>
            <a:r>
              <a:rPr lang="uk-UA" sz="2800" dirty="0">
                <a:solidFill>
                  <a:schemeClr val="tx1"/>
                </a:solidFill>
              </a:rPr>
              <a:t>цикли програм на навчальний рік (на 2013-2014 рр. – опинитися в "шкірі" інженера)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0749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619"/>
            <a:ext cx="4932040" cy="6525344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296" y="144619"/>
            <a:ext cx="4601104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751239"/>
              </p:ext>
            </p:extLst>
          </p:nvPr>
        </p:nvGraphicFramePr>
        <p:xfrm>
          <a:off x="251520" y="260648"/>
          <a:ext cx="8496944" cy="6343923"/>
        </p:xfrm>
        <a:graphic>
          <a:graphicData uri="http://schemas.openxmlformats.org/drawingml/2006/table">
            <a:tbl>
              <a:tblPr/>
              <a:tblGrid>
                <a:gridCol w="936104"/>
                <a:gridCol w="1440160"/>
                <a:gridCol w="5688632"/>
                <a:gridCol w="432048"/>
              </a:tblGrid>
              <a:tr h="67195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 dirty="0" err="1">
                          <a:effectLst/>
                          <a:latin typeface="Times New Roman"/>
                        </a:rPr>
                        <a:t>Навчальний</a:t>
                      </a:r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effectLst/>
                          <a:latin typeface="Times New Roman"/>
                        </a:rPr>
                        <a:t>посібник</a:t>
                      </a:r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 "</a:t>
                      </a:r>
                      <a:r>
                        <a:rPr lang="ru-RU" sz="1050" b="1" i="0" u="none" strike="noStrike" dirty="0" err="1">
                          <a:effectLst/>
                          <a:latin typeface="Times New Roman"/>
                        </a:rPr>
                        <a:t>Соціально-психологічні</a:t>
                      </a:r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effectLst/>
                          <a:latin typeface="Times New Roman"/>
                        </a:rPr>
                        <a:t>чинники</a:t>
                      </a:r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effectLst/>
                          <a:latin typeface="Times New Roman"/>
                        </a:rPr>
                        <a:t>престижності</a:t>
                      </a:r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050" b="1" i="0" u="none" strike="noStrike" dirty="0" err="1">
                          <a:effectLst/>
                          <a:latin typeface="Times New Roman"/>
                        </a:rPr>
                        <a:t>професій</a:t>
                      </a:r>
                      <a:r>
                        <a:rPr lang="ru-RU" sz="1050" b="1" i="0" u="none" strike="noStrike" dirty="0">
                          <a:effectLst/>
                          <a:latin typeface="Times New Roman"/>
                        </a:rPr>
                        <a:t>: 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09686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050" b="1" i="0" u="none" strike="noStrike">
                          <a:effectLst/>
                          <a:latin typeface="Times New Roman"/>
                        </a:rPr>
                        <a:t>підготовка молоді до активного самоздійснення на сучасному ринку праці"  ( за ред. М. І. Найдьонова) 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56180">
                <a:tc rowSpan="13">
                  <a:txBody>
                    <a:bodyPr/>
                    <a:lstStyle/>
                    <a:p>
                      <a:pPr algn="l" fontAlgn="t"/>
                      <a:r>
                        <a:rPr lang="uk-UA" sz="1400" b="0" i="0" u="none" strike="noStrike" dirty="0">
                          <a:effectLst/>
                          <a:latin typeface="Times New Roman"/>
                        </a:rPr>
                        <a:t>–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3"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Одержувачі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обов’язкового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безоплатного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примірника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видань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України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Президент України 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2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Верховна Рада України 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2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Кабінет Міністрів України 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Державний</a:t>
                      </a:r>
                      <a:r>
                        <a:rPr lang="ru-RU" sz="9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комітет</a:t>
                      </a:r>
                      <a:r>
                        <a:rPr lang="ru-RU" sz="9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телебачення</a:t>
                      </a:r>
                      <a:r>
                        <a:rPr lang="ru-RU" sz="900" b="0" i="0" u="none" strike="noStrike" dirty="0">
                          <a:effectLst/>
                          <a:latin typeface="Times New Roman"/>
                        </a:rPr>
                        <a:t> і </a:t>
                      </a:r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радіомовлення</a:t>
                      </a:r>
                      <a:r>
                        <a:rPr lang="ru-RU" sz="9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України</a:t>
                      </a:r>
                      <a:endParaRPr lang="ru-RU" sz="9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Національна бібліотека України імені В.І.Вернадського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Національна парламентська бібліотека України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Книжкова палата України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Харківська державна наукова бібліотека ім. В.Г.Короленка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Львівська національна наукова бібліотека України імені В.Стефаника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Одеська національна наукова бібліотека імені М.Горького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Державна науково-педагогічна бібліотека України ім. В.О.Сухомлинського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Публічна бібліотека імені Лесі Українки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Державна бібліотека для юнацтва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rowSpan="11"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effectLst/>
                          <a:latin typeface="Times New Roman"/>
                        </a:rPr>
                        <a:t>Національна академія педагогічних наук України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l" fontAlgn="t"/>
                      <a:r>
                        <a:rPr lang="uk-UA" sz="1400" b="0" i="0" u="none" strike="noStrike">
                          <a:effectLst/>
                          <a:latin typeface="Times New Roman"/>
                        </a:rPr>
                        <a:t>наукові установи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Державна науково-педагогічна бібліотека України ім. В.О.Сухомлинського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ДВНЗ "Університет менеджменту освіти" Інститут післядипломної освіти інженерно-педагогічних працівників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Інститут психології імені Г.С.Костюка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Інститут обдарованої дитини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Львівський науково-практичний центр професійно-технічної освіти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Уекраїнський науково-методичний центр практичної психології і соціальної роботи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Інститут вищої освіти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Університет менеджменту освіти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Інститут педагогічної освіти і освіти дорослих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1247" marR="1247" marT="1247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Інститут соціальної та політичної психології 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28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rowSpan="19"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Міністерство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освіти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і науки,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молоді</a:t>
                      </a:r>
                      <a:r>
                        <a:rPr lang="ru-RU" sz="1400" b="0" i="0" u="none" strike="noStrike" dirty="0">
                          <a:effectLst/>
                          <a:latin typeface="Times New Roman"/>
                        </a:rPr>
                        <a:t> та спорту </a:t>
                      </a:r>
                      <a:r>
                        <a:rPr lang="ru-RU" sz="1400" b="0" i="0" u="none" strike="noStrike" dirty="0" err="1">
                          <a:effectLst/>
                          <a:latin typeface="Times New Roman"/>
                        </a:rPr>
                        <a:t>України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9">
                  <a:txBody>
                    <a:bodyPr/>
                    <a:lstStyle/>
                    <a:p>
                      <a:pPr algn="l" fontAlgn="t"/>
                      <a:r>
                        <a:rPr lang="uk-UA" sz="1400" b="0" i="0" u="none" strike="noStrike" dirty="0"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Бердянський державний педагогічний університет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6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Вінницький державний педагогічний університет імені Михайла Коцюбинського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Донецький національний університет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6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Дрогобицький державний педагогічний університет імені Івана Франка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6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Запорізький національний технічний </a:t>
                      </a:r>
                      <a:r>
                        <a:rPr lang="uk-UA" sz="900" b="0" i="0" u="none" strike="noStrike" dirty="0" err="1">
                          <a:effectLst/>
                          <a:latin typeface="Times New Roman"/>
                        </a:rPr>
                        <a:t>універсистет</a:t>
                      </a:r>
                      <a:endParaRPr lang="uk-UA" sz="9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62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Житомирський державний університет імені Івана Франка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Інститут соціології, психології та соціальних комунікацій НПУ ім. М. П. Драгоманова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Київський</a:t>
                      </a:r>
                      <a:r>
                        <a:rPr lang="ru-RU" sz="9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універсистет</a:t>
                      </a:r>
                      <a:r>
                        <a:rPr lang="ru-RU" sz="900" b="0" i="0" u="none" strike="noStrike" dirty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імені</a:t>
                      </a:r>
                      <a:r>
                        <a:rPr lang="ru-RU" sz="900" b="0" i="0" u="none" strike="noStrike" dirty="0">
                          <a:effectLst/>
                          <a:latin typeface="Times New Roman"/>
                        </a:rPr>
                        <a:t> Бориса </a:t>
                      </a:r>
                      <a:r>
                        <a:rPr lang="ru-RU" sz="900" b="0" i="0" u="none" strike="noStrike" dirty="0" err="1">
                          <a:effectLst/>
                          <a:latin typeface="Times New Roman"/>
                        </a:rPr>
                        <a:t>Грінченка</a:t>
                      </a:r>
                      <a:endParaRPr lang="ru-RU" sz="9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ДВНЗ "Криворізький національний університет" Криворізький педагогічний інститут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Мелітопольський державний педагогічний університет імені Богдана Хмельницького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Одеський національний університет імені І.І.Мечнікова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Переяслав-Хмельницький державний педагогічний університет імені Григорія Сковороди 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Східноєвропейський національний університет імені Лесі Українки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Харківський національний педагогічний універсисте імені Г. С. Сковороди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Сумський державний педагогічний університет імені А. С. Макаренка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Центральна наукова бібліотека Харківського національного університету імені В.Н.Каразіна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5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Хмельницький національний університет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87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>
                          <a:effectLst/>
                          <a:latin typeface="Times New Roman"/>
                        </a:rPr>
                        <a:t>Національний технічний універсистет України "Київський політехнічний інститут", НБТ ім. проф. Г. І. Денисенка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900" b="0" i="0" u="none" strike="noStrike">
                          <a:effectLst/>
                          <a:latin typeface="Times New Roman"/>
                        </a:rPr>
                        <a:t>Севастопольський міський гуманітарний університет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uk-UA" sz="900" b="0" i="0" u="none" strike="noStrike" dirty="0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1247" marR="1247" marT="124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088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4000" dirty="0" smtClean="0"/>
              <a:t>Приєднуйтесь до замовлення наступного разу</a:t>
            </a: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z="3200" dirty="0">
                <a:solidFill>
                  <a:schemeClr val="tx1"/>
                </a:solidFill>
              </a:rPr>
              <a:t>Зустрічі, обговорення посібника, </a:t>
            </a:r>
            <a:r>
              <a:rPr lang="uk-UA" sz="3200" dirty="0" smtClean="0">
                <a:solidFill>
                  <a:schemeClr val="tx1"/>
                </a:solidFill>
              </a:rPr>
              <a:t>монографії</a:t>
            </a:r>
          </a:p>
          <a:p>
            <a:pPr lvl="0"/>
            <a:r>
              <a:rPr lang="uk-UA" sz="3200" dirty="0" smtClean="0">
                <a:solidFill>
                  <a:schemeClr val="tx1"/>
                </a:solidFill>
              </a:rPr>
              <a:t>Ви можете знайти посібник і монографію у бібліотеках</a:t>
            </a:r>
            <a:endParaRPr lang="uk-UA" sz="32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528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uk-UA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Відстань між найвищими щаблями чого-небудь в адекватному розвивальному середовищі і звичайному</a:t>
            </a:r>
            <a:endParaRPr lang="uk-UA" sz="1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uk-UA" sz="2000" dirty="0">
                <a:solidFill>
                  <a:schemeClr val="tx1"/>
                </a:solidFill>
              </a:rPr>
              <a:t>Високе мистецтво через анімацію (без </a:t>
            </a:r>
            <a:r>
              <a:rPr lang="uk-UA" sz="2000" dirty="0" err="1">
                <a:solidFill>
                  <a:schemeClr val="tx1"/>
                </a:solidFill>
              </a:rPr>
              <a:t>модерації</a:t>
            </a:r>
            <a:r>
              <a:rPr lang="uk-UA" sz="2000" dirty="0">
                <a:solidFill>
                  <a:schemeClr val="tx1"/>
                </a:solidFill>
              </a:rPr>
              <a:t> та з </a:t>
            </a:r>
            <a:r>
              <a:rPr lang="uk-UA" sz="2000" dirty="0" err="1">
                <a:solidFill>
                  <a:schemeClr val="tx1"/>
                </a:solidFill>
              </a:rPr>
              <a:t>модерацією</a:t>
            </a:r>
            <a:r>
              <a:rPr lang="uk-UA" sz="2000" dirty="0">
                <a:solidFill>
                  <a:schemeClr val="tx1"/>
                </a:solidFill>
              </a:rPr>
              <a:t>, право на перетворення віртуального музею) </a:t>
            </a:r>
            <a:endParaRPr lang="uk-UA" sz="1200" dirty="0">
              <a:solidFill>
                <a:schemeClr val="tx1"/>
              </a:solidFill>
            </a:endParaRPr>
          </a:p>
          <a:p>
            <a:pPr lvl="1"/>
            <a:r>
              <a:rPr lang="uk-UA" sz="2000" dirty="0">
                <a:solidFill>
                  <a:schemeClr val="tx1"/>
                </a:solidFill>
              </a:rPr>
              <a:t>музичні задачі Л. В. </a:t>
            </a:r>
            <a:r>
              <a:rPr lang="uk-UA" sz="2000" dirty="0" err="1">
                <a:solidFill>
                  <a:schemeClr val="tx1"/>
                </a:solidFill>
              </a:rPr>
              <a:t>Григоровська</a:t>
            </a:r>
            <a:endParaRPr lang="uk-UA" sz="1200" dirty="0">
              <a:solidFill>
                <a:schemeClr val="tx1"/>
              </a:solidFill>
            </a:endParaRPr>
          </a:p>
          <a:p>
            <a:pPr lvl="1"/>
            <a:r>
              <a:rPr lang="uk-UA" sz="2000" dirty="0">
                <a:solidFill>
                  <a:schemeClr val="tx1"/>
                </a:solidFill>
              </a:rPr>
              <a:t>музей мистецтва та ремесел</a:t>
            </a:r>
            <a:endParaRPr lang="uk-UA" sz="1200" dirty="0">
              <a:solidFill>
                <a:schemeClr val="tx1"/>
              </a:solidFill>
            </a:endParaRPr>
          </a:p>
          <a:p>
            <a:pPr lvl="0"/>
            <a:r>
              <a:rPr lang="uk-UA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Самозамовлення</a:t>
            </a:r>
            <a:r>
              <a:rPr lang="uk-UA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uk-UA" sz="1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uk-UA" sz="2000" dirty="0">
                <a:solidFill>
                  <a:schemeClr val="tx1"/>
                </a:solidFill>
              </a:rPr>
              <a:t> Приєднання представників різних галузей  до ідеї взаємодії з підходом виділення наскрізного соціально-психологічного чинника професійного </a:t>
            </a:r>
            <a:r>
              <a:rPr lang="uk-UA" sz="2000" dirty="0" err="1">
                <a:solidFill>
                  <a:schemeClr val="tx1"/>
                </a:solidFill>
              </a:rPr>
              <a:t>самоздійснення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endParaRPr lang="uk-UA" sz="1200" dirty="0">
              <a:solidFill>
                <a:schemeClr val="tx1"/>
              </a:solidFill>
            </a:endParaRPr>
          </a:p>
          <a:p>
            <a:pPr lvl="1"/>
            <a:r>
              <a:rPr lang="uk-UA" sz="2000" dirty="0">
                <a:solidFill>
                  <a:schemeClr val="tx1"/>
                </a:solidFill>
              </a:rPr>
              <a:t>Стандарт </a:t>
            </a:r>
            <a:r>
              <a:rPr lang="uk-UA" sz="2000" dirty="0" err="1">
                <a:solidFill>
                  <a:schemeClr val="tx1"/>
                </a:solidFill>
              </a:rPr>
              <a:t>профорієнтолога</a:t>
            </a:r>
            <a:r>
              <a:rPr lang="uk-UA" sz="2000" dirty="0">
                <a:solidFill>
                  <a:schemeClr val="tx1"/>
                </a:solidFill>
              </a:rPr>
              <a:t>…</a:t>
            </a:r>
            <a:endParaRPr lang="uk-UA" sz="1200" dirty="0">
              <a:solidFill>
                <a:schemeClr val="tx1"/>
              </a:solidFill>
            </a:endParaRPr>
          </a:p>
          <a:p>
            <a:pPr lvl="1"/>
            <a:r>
              <a:rPr lang="uk-UA" sz="2000" dirty="0">
                <a:solidFill>
                  <a:schemeClr val="tx1"/>
                </a:solidFill>
              </a:rPr>
              <a:t>Самоорганізація наступної конференції, вибори організаційного комітету…</a:t>
            </a:r>
            <a:endParaRPr lang="uk-UA" sz="1200" dirty="0">
              <a:solidFill>
                <a:schemeClr val="tx1"/>
              </a:solidFill>
            </a:endParaRPr>
          </a:p>
          <a:p>
            <a:pPr lvl="1"/>
            <a:r>
              <a:rPr lang="uk-UA" sz="2000" dirty="0">
                <a:solidFill>
                  <a:schemeClr val="tx1"/>
                </a:solidFill>
              </a:rPr>
              <a:t>Чого бажаєте?</a:t>
            </a:r>
            <a:endParaRPr lang="uk-UA" sz="1200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003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600200"/>
          </a:xfrm>
        </p:spPr>
        <p:txBody>
          <a:bodyPr/>
          <a:lstStyle/>
          <a:p>
            <a:r>
              <a:rPr lang="uk-UA" b="1" dirty="0" smtClean="0"/>
              <a:t>Дякуємо за увагу!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6144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effectLst/>
              </a:rPr>
              <a:t>Музей – школі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203"/>
            <a:ext cx="8229600" cy="4221956"/>
          </a:xfrm>
        </p:spPr>
      </p:pic>
    </p:spTree>
    <p:extLst>
      <p:ext uri="{BB962C8B-B14F-4D97-AF65-F5344CB8AC3E}">
        <p14:creationId xmlns:p14="http://schemas.microsoft.com/office/powerpoint/2010/main" val="419096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2800" b="1" dirty="0">
                <a:solidFill>
                  <a:srgbClr val="2F58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 – сім'ї:</a:t>
            </a:r>
            <a:r>
              <a:rPr lang="uk-UA" sz="2800" dirty="0">
                <a:solidFill>
                  <a:srgbClr val="2F58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uk-UA" sz="2800" dirty="0">
                <a:solidFill>
                  <a:srgbClr val="2F58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dirty="0">
                <a:solidFill>
                  <a:srgbClr val="2F58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тематичні програми, організовані посередниками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203"/>
            <a:ext cx="8229600" cy="4221956"/>
          </a:xfrm>
        </p:spPr>
      </p:pic>
    </p:spTree>
    <p:extLst>
      <p:ext uri="{BB962C8B-B14F-4D97-AF65-F5344CB8AC3E}">
        <p14:creationId xmlns:p14="http://schemas.microsoft.com/office/powerpoint/2010/main" val="251558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uk-UA" sz="2800" dirty="0">
                <a:effectLst/>
              </a:rPr>
              <a:t>Музей для відвідувачів з обмеженими можливостями (порушеннями слуху, зору, психічною неповноцінністю</a:t>
            </a:r>
            <a:r>
              <a:rPr lang="uk-UA" sz="2800" dirty="0" smtClean="0">
                <a:effectLst/>
              </a:rPr>
              <a:t>)</a:t>
            </a:r>
            <a:endParaRPr lang="uk-UA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239" y="1600200"/>
            <a:ext cx="5775522" cy="4525963"/>
          </a:xfrm>
        </p:spPr>
      </p:pic>
    </p:spTree>
    <p:extLst>
      <p:ext uri="{BB962C8B-B14F-4D97-AF65-F5344CB8AC3E}">
        <p14:creationId xmlns:p14="http://schemas.microsoft.com/office/powerpoint/2010/main" val="276428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1031</TotalTime>
  <Words>3320</Words>
  <Application>Microsoft Office PowerPoint</Application>
  <PresentationFormat>Экран (4:3)</PresentationFormat>
  <Paragraphs>718</Paragraphs>
  <Slides>64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Исполнительная</vt:lpstr>
      <vt:lpstr>Рефлексія  соціально-психологічних ресурсів вдосконалення системи профорієнтації  при впровадженні  національної рамки кваліфікацій </vt:lpstr>
      <vt:lpstr>Проблематизації</vt:lpstr>
      <vt:lpstr>КОЖЕН УЧИТЕЛЬ НА ЗАХОДІ ВОЛОДІЄ ПРОЕКТНИМ ПІДХОДОМ</vt:lpstr>
      <vt:lpstr>Головна сторінка музею професій та ремесел </vt:lpstr>
      <vt:lpstr>Сплануйте свій візит</vt:lpstr>
      <vt:lpstr>Музей – школі:</vt:lpstr>
      <vt:lpstr>Музей – школі</vt:lpstr>
      <vt:lpstr>Музей – сім'ї:  тематичні програми, організовані посередниками</vt:lpstr>
      <vt:lpstr>Музей для відвідувачів з обмеженими можливостями (порушеннями слуху, зору, психічною неповноцінністю)</vt:lpstr>
      <vt:lpstr>Анімація експонатів Малий театр музею Допитливому глядачу для задоволення: Музей як театр, де кожен об'єкт представлений у найдрібніших подробицях, а кожного місяця онлайн починається нова дія (нова виставка)</vt:lpstr>
      <vt:lpstr>І. Удосконалення системи профорієнтації на основі соціально-психологічної складової професійного самоздійснення</vt:lpstr>
      <vt:lpstr>Історична та істотна складові явища престижу професій та занять</vt:lpstr>
      <vt:lpstr>Основні шкали для виміру міри престижності професії і соціального статусу </vt:lpstr>
      <vt:lpstr>Структурна теорія престижу професій  Д. Треймана</vt:lpstr>
      <vt:lpstr>Положення теорії Д.Треймана</vt:lpstr>
      <vt:lpstr>Популярність шкали Д. Треймана</vt:lpstr>
      <vt:lpstr>Класифікації професій на підставі престижності</vt:lpstr>
      <vt:lpstr>Авторська класифікація</vt:lpstr>
      <vt:lpstr>Презентация PowerPoint</vt:lpstr>
      <vt:lpstr>Концепт престижності професії</vt:lpstr>
      <vt:lpstr>Висновки періодів</vt:lpstr>
      <vt:lpstr>Висновки періодів</vt:lpstr>
      <vt:lpstr>Висновки істотні 1 </vt:lpstr>
      <vt:lpstr>Висновки істотні 2</vt:lpstr>
      <vt:lpstr>Перелік бюлетенів </vt:lpstr>
      <vt:lpstr>Конкурентність – дефіцитарність</vt:lpstr>
      <vt:lpstr>Презентация PowerPoint</vt:lpstr>
      <vt:lpstr>Результат системної роботи:</vt:lpstr>
      <vt:lpstr>Самовизначення учнів на професію (узагальнення за класом КПУ (1-9))</vt:lpstr>
      <vt:lpstr>Самовизначення учнів на професію (узагальнення за предметом праці (Є. Климов, 1-5)</vt:lpstr>
      <vt:lpstr>Схильність старшокласників до предмету праці (за Є. Климовим) у зіставленні з самовизначенням на професію (2010, у%)</vt:lpstr>
      <vt:lpstr>Самовизначення учнів на професію  (узагальнення за класом КПУ (1-9)) у зіставленні  з самовизначенням за Є. Климовим (1-5)</vt:lpstr>
      <vt:lpstr>Кореляції схильності старшокласників до предмету праці (за Є. Климовим) у зіставленні з самовизначенням на професію </vt:lpstr>
      <vt:lpstr>Жива класифікація </vt:lpstr>
      <vt:lpstr>Результат (головний)</vt:lpstr>
      <vt:lpstr>Заклик до застосування</vt:lpstr>
      <vt:lpstr>ІІ. Компетентнісний підхід – відповідь на виклики суперечності ринку, ринку освіти рамка кваліфікацій (компетенції і кваліфікації)</vt:lpstr>
      <vt:lpstr>Ключові елементи новизни  Європейської рамки кваліфікацій:</vt:lpstr>
      <vt:lpstr>Стереотипи </vt:lpstr>
      <vt:lpstr>Стандарти професійної підготовки бакалавр-психолог як демонстрація неповаги освіти до замовника</vt:lpstr>
      <vt:lpstr>Цілі освіти</vt:lpstr>
      <vt:lpstr>Принципи  Позиції для визначення кваліфікації</vt:lpstr>
      <vt:lpstr>НРК – НСКО  (спорідненість класифікацій)</vt:lpstr>
      <vt:lpstr>Стандарти професійної підготовки бакалавр-психолог як Вияв живого нерва</vt:lpstr>
      <vt:lpstr>ІІІ. Довгий період актуальності компетентністного підходу: від ініціатив знизу до інституціональних гасел </vt:lpstr>
      <vt:lpstr>Правило нарощування в груповій дискусії як відбиття образу вертикалі престижу </vt:lpstr>
      <vt:lpstr>Правило нарощування в груповій дискусії як відбиття образу вертикалі престижу  </vt:lpstr>
      <vt:lpstr>Презентация PowerPoint</vt:lpstr>
      <vt:lpstr>Конкурс на заміщення вакансії – приклад цілісної реалізації компетентнісних вимог, незалежної оцінки, самовизначення на ресурсність позиції переможцями і іншими учасниками конкурсу, прийняття зобов'язань ресурсності роботодавцем</vt:lpstr>
      <vt:lpstr>Рефлексивний тренінг-практикум, як навчання</vt:lpstr>
      <vt:lpstr>Типи проектів на основі концепції групової рефлексії</vt:lpstr>
      <vt:lpstr> </vt:lpstr>
      <vt:lpstr>Тренінг-практикум “Конкурс” – принципова будова</vt:lpstr>
      <vt:lpstr>Тренінг-практикум “Конкурс”</vt:lpstr>
      <vt:lpstr>Приклад проектної послуги  "Конкурс з прямою і не прямою мішенями"</vt:lpstr>
      <vt:lpstr>РЕТОРО ПОДХОД ИРИС</vt:lpstr>
      <vt:lpstr>РЕТОРО Компетенция ИРИС</vt:lpstr>
      <vt:lpstr>РЕТОРО Принципы взаимной рефлексии</vt:lpstr>
      <vt:lpstr>ІV. Самоорганізація  чи очікування досконалості адміністративних рішень</vt:lpstr>
      <vt:lpstr>Презентация PowerPoint</vt:lpstr>
      <vt:lpstr>Презентация PowerPoint</vt:lpstr>
      <vt:lpstr>Приєднуйтесь до замовлення наступного разу</vt:lpstr>
      <vt:lpstr>Презентация PowerPoint</vt:lpstr>
      <vt:lpstr>Дякуємо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Рефлексія  соціально-психологічних ресурсів вдосконалення системи профорієнтації  при впровадженні  національної рамки кваліфікацій</dc:title>
  <dc:creator>Любов</dc:creator>
  <cp:lastModifiedBy>Customer</cp:lastModifiedBy>
  <cp:revision>54</cp:revision>
  <dcterms:created xsi:type="dcterms:W3CDTF">2013-11-06T10:04:55Z</dcterms:created>
  <dcterms:modified xsi:type="dcterms:W3CDTF">2013-11-29T14:10:46Z</dcterms:modified>
</cp:coreProperties>
</file>