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9" r:id="rId3"/>
    <p:sldId id="257" r:id="rId4"/>
    <p:sldId id="258" r:id="rId5"/>
    <p:sldId id="268" r:id="rId6"/>
    <p:sldId id="280" r:id="rId7"/>
    <p:sldId id="267" r:id="rId8"/>
    <p:sldId id="259" r:id="rId9"/>
    <p:sldId id="263" r:id="rId10"/>
    <p:sldId id="264" r:id="rId11"/>
    <p:sldId id="265" r:id="rId12"/>
    <p:sldId id="270" r:id="rId13"/>
    <p:sldId id="271" r:id="rId14"/>
    <p:sldId id="278" r:id="rId15"/>
    <p:sldId id="275" r:id="rId16"/>
    <p:sldId id="276" r:id="rId17"/>
    <p:sldId id="261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0" autoAdjust="0"/>
    <p:restoredTop sz="94660"/>
  </p:normalViewPr>
  <p:slideViewPr>
    <p:cSldViewPr>
      <p:cViewPr varScale="1">
        <p:scale>
          <a:sx n="69" d="100"/>
          <a:sy n="69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B0298B6-67D0-4359-99A4-7C3AC30B4269}" type="datetimeFigureOut">
              <a:rPr lang="ru-RU"/>
              <a:pPr>
                <a:defRPr/>
              </a:pPr>
              <a:t>14.05.2014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3E6FDAD-329F-4353-97A1-204113499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58BF0-4C08-48A5-A65D-3730C3CFB8BB}" type="datetimeFigureOut">
              <a:rPr lang="ru-RU"/>
              <a:pPr>
                <a:defRPr/>
              </a:pPr>
              <a:t>14.05.2014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281B5-A390-4438-8F58-A516327EEC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BF45D-A85E-4757-BFD4-39FF1D789F5F}" type="datetimeFigureOut">
              <a:rPr lang="ru-RU"/>
              <a:pPr>
                <a:defRPr/>
              </a:pPr>
              <a:t>14.05.2014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F7955-9A72-480C-BC55-B1248FDCE3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771B7-5106-452B-9230-00147B2840B6}" type="datetimeFigureOut">
              <a:rPr lang="ru-RU"/>
              <a:pPr>
                <a:defRPr/>
              </a:pPr>
              <a:t>14.05.2014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163C0-0462-4C5D-B00C-33E7F8DCAC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DE2F687-EC5C-4310-B9DA-4ADDCCF161E5}" type="datetimeFigureOut">
              <a:rPr lang="ru-RU"/>
              <a:pPr>
                <a:defRPr/>
              </a:pPr>
              <a:t>14.05.2014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C70B272-A4C6-43E8-9906-B8BEF61025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7931A6D-A8BA-459C-A84C-7FFDA2EE4C63}" type="datetimeFigureOut">
              <a:rPr lang="ru-RU"/>
              <a:pPr>
                <a:defRPr/>
              </a:pPr>
              <a:t>14.05.2014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6E4192E-F8EE-431A-80B5-ADDBC45CF1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41F6968-3B32-4228-8338-40A12AA01E51}" type="datetimeFigureOut">
              <a:rPr lang="ru-RU"/>
              <a:pPr>
                <a:defRPr/>
              </a:pPr>
              <a:t>14.05.2014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3B20034-50C6-4A46-A618-B2A4F27CCD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5143626-8FA8-4444-927B-DED209119EB2}" type="datetimeFigureOut">
              <a:rPr lang="ru-RU"/>
              <a:pPr>
                <a:defRPr/>
              </a:pPr>
              <a:t>14.05.2014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67F400F-0D90-42E4-8771-E8BF02B3E7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C1407-CEE3-42BB-B17F-D56FA3B77623}" type="datetimeFigureOut">
              <a:rPr lang="ru-RU"/>
              <a:pPr>
                <a:defRPr/>
              </a:pPr>
              <a:t>14.05.2014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C5EBC-7399-4116-A5F0-1299E7033C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C989F59-5B10-4F5C-ABFC-6532AA7C75C3}" type="datetimeFigureOut">
              <a:rPr lang="ru-RU"/>
              <a:pPr>
                <a:defRPr/>
              </a:pPr>
              <a:t>14.05.2014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1C8FCE4-B27D-4F4A-AA64-580A76A5C4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0947540-D3AE-4393-A3D7-DAAA36681E12}" type="datetimeFigureOut">
              <a:rPr lang="ru-RU"/>
              <a:pPr>
                <a:defRPr/>
              </a:pPr>
              <a:t>14.05.2014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0655450-046D-4682-B433-2229BB3A82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493FB771-C790-4F99-BA5C-14D0D968157B}" type="datetimeFigureOut">
              <a:rPr lang="ru-RU"/>
              <a:pPr>
                <a:defRPr/>
              </a:pPr>
              <a:t>14.05.2014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7B4F433-707B-4A15-AEBC-30D6A58F23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4" r:id="rId4"/>
    <p:sldLayoutId id="2147483735" r:id="rId5"/>
    <p:sldLayoutId id="2147483736" r:id="rId6"/>
    <p:sldLayoutId id="2147483730" r:id="rId7"/>
    <p:sldLayoutId id="2147483737" r:id="rId8"/>
    <p:sldLayoutId id="2147483738" r:id="rId9"/>
    <p:sldLayoutId id="2147483729" r:id="rId10"/>
    <p:sldLayoutId id="214748372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6520" y="2780928"/>
            <a:ext cx="7772400" cy="14700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uk-UA" sz="2800" cap="all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Престижність у системі  аргументів вибору професії психолога, прогнозування професійного становлення на початку навчання  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0950" y="4076700"/>
            <a:ext cx="7345363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Товстокора Ю.В. молодший наук. </a:t>
            </a:r>
            <a:r>
              <a:rPr lang="uk-UA" sz="2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співробітник,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Філатов В. Ю. практикующий психолог </a:t>
            </a:r>
            <a:endParaRPr lang="ru-RU" sz="24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03842" y="188640"/>
            <a:ext cx="6408737" cy="14773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І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V Всеукраїнському науково-практичному семінарі “Професійна орієнтація учнівської молоді у загальноосвітніх і професійних навчальних закладах: теорія і практика”, який організовано у рамках Всеукраїнського фестивалю науки</a:t>
            </a:r>
            <a:endParaRPr lang="uk-UA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3316" name="TextBox 6"/>
          <p:cNvSpPr txBox="1">
            <a:spLocks noChangeArrowheads="1"/>
          </p:cNvSpPr>
          <p:nvPr/>
        </p:nvSpPr>
        <p:spPr bwMode="auto">
          <a:xfrm>
            <a:off x="2843213" y="5732463"/>
            <a:ext cx="4537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>
                <a:solidFill>
                  <a:schemeClr val="tx2"/>
                </a:solidFill>
                <a:latin typeface="Lucida Sans Unicode" pitchFamily="34" charset="0"/>
              </a:rPr>
              <a:t>ІСПП НАПН України</a:t>
            </a:r>
            <a:endParaRPr lang="ru-RU">
              <a:solidFill>
                <a:schemeClr val="tx2"/>
              </a:solidFill>
              <a:latin typeface="Lucida Sans Unicode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 bwMode="auto">
          <a:xfrm>
            <a:off x="395536" y="260648"/>
            <a:ext cx="8229600" cy="1287016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uk-UA" sz="2800" dirty="0" smtClean="0">
                <a:effectLst/>
              </a:rPr>
              <a:t>Проблема </a:t>
            </a:r>
            <a:r>
              <a:rPr lang="uk-UA" sz="2800" dirty="0" smtClean="0">
                <a:effectLst/>
                <a:latin typeface="Calibri"/>
                <a:ea typeface="Times New Roman"/>
                <a:cs typeface="Times New Roman"/>
              </a:rPr>
              <a:t>галузевого стандарту вищої освіти щодо освітньо-кваліфікаційної характеристики бакалавра зі спеціальності «0401 – Психологія».</a:t>
            </a:r>
            <a:r>
              <a:rPr lang="uk-UA" sz="2800" dirty="0" smtClean="0">
                <a:effectLst/>
              </a:rPr>
              <a:t/>
            </a:r>
            <a:br>
              <a:rPr lang="uk-UA" sz="2800" dirty="0" smtClean="0">
                <a:effectLst/>
              </a:rPr>
            </a:br>
            <a:endParaRPr lang="uk-UA" sz="2800" dirty="0" smtClean="0">
              <a:effectLst/>
            </a:endParaRPr>
          </a:p>
        </p:txBody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2800" dirty="0" smtClean="0">
                <a:latin typeface="Calibri"/>
                <a:ea typeface="Times New Roman"/>
                <a:cs typeface="Times New Roman"/>
              </a:rPr>
              <a:t>Складовою, яка поглиблює ситуацію невизначеності для майбутнього психолога, є можлива сфера його професійної самореалізації, нормативно визначена галузевим стандартом вищої освіти щодо освітньо-кваліфікаційної характеристики бакалавра зі спеціальності «0401 – Психологія». Згідно з цим стандартом психолог зазначеного кваліфікаційного рівня має право на роботу, здебільшого прямо не пов’язану з психологією</a:t>
            </a:r>
            <a:r>
              <a:rPr lang="ru-RU" sz="2800" dirty="0" smtClean="0">
                <a:latin typeface="Calibri"/>
                <a:ea typeface="Times New Roman"/>
                <a:cs typeface="Times New Roman"/>
              </a:rPr>
              <a:t>. </a:t>
            </a:r>
            <a:endParaRPr lang="ru-RU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4882356"/>
          </a:xfrm>
        </p:spPr>
        <p:txBody>
          <a:bodyPr/>
          <a:lstStyle/>
          <a:p>
            <a:pPr marL="109537" indent="0">
              <a:buNone/>
            </a:pPr>
            <a:endParaRPr lang="uk-UA" sz="2000" dirty="0" smtClean="0"/>
          </a:p>
          <a:p>
            <a:r>
              <a:rPr lang="uk-UA" sz="2000" dirty="0" smtClean="0"/>
              <a:t>Не дивлячись на не</a:t>
            </a:r>
            <a:r>
              <a:rPr lang="en-US" sz="2000" dirty="0" smtClean="0"/>
              <a:t> </a:t>
            </a:r>
            <a:r>
              <a:rPr lang="uk-UA" sz="2000" dirty="0" smtClean="0"/>
              <a:t>суперечливу актуальність проблем</a:t>
            </a:r>
            <a:r>
              <a:rPr lang="ru-RU" sz="2000" dirty="0" smtClean="0"/>
              <a:t>и</a:t>
            </a:r>
            <a:r>
              <a:rPr lang="uk-UA" sz="2000" dirty="0" smtClean="0"/>
              <a:t> галузевого-стандарту є не достатньо висвітленою. </a:t>
            </a:r>
          </a:p>
          <a:p>
            <a:r>
              <a:rPr lang="uk-UA" sz="2000" dirty="0" smtClean="0"/>
              <a:t>В межах всеукраїнської науково-практичної конференції "Професійне самоздійснення молоді в умовах упровадження в Україні національної рамки кваліфікацій" 7листопад 2013 року, Найдьоновим М. І.  (д. </a:t>
            </a:r>
            <a:r>
              <a:rPr lang="uk-UA" sz="2000" dirty="0" err="1" smtClean="0"/>
              <a:t>психол</a:t>
            </a:r>
            <a:r>
              <a:rPr lang="uk-UA" sz="2000" dirty="0" smtClean="0"/>
              <a:t>. н.) розглянув питання удосконалення системи профорієнтації на основі соціально-психологічної складової професійного самоздійснення,  представлена авторська класифікація та компетентнісний підхід який передбачає  відповідь на виклики суперечності ринку освіти рамка кваліфікацій (компетенції і кваліфікації), в тому числі звернув увагу в свої доповіді на те,  що – </a:t>
            </a:r>
            <a:r>
              <a:rPr lang="uk-UA" sz="2000" b="1" i="1" dirty="0" smtClean="0"/>
              <a:t>"</a:t>
            </a:r>
            <a:r>
              <a:rPr lang="uk-UA" sz="2000" b="1" i="1" dirty="0" smtClean="0">
                <a:solidFill>
                  <a:srgbClr val="2F5897"/>
                </a:solidFill>
                <a:latin typeface="Palatino Linotype"/>
                <a:ea typeface="+mj-ea"/>
                <a:cs typeface="+mj-cs"/>
              </a:rPr>
              <a:t>Стандарти професійної підготовки бакалавр-психолог є демонстрація неповаги освіти до замовника</a:t>
            </a:r>
            <a:r>
              <a:rPr lang="uk-UA" sz="2000" b="1" i="1" dirty="0" smtClean="0"/>
              <a:t>".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15616" y="620688"/>
            <a:ext cx="5904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Позиції</a:t>
            </a:r>
            <a:r>
              <a:rPr lang="uk-UA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Стандарти професійної підготовки бакалавр-психолог як демонстрація неповаги освіти до замовника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/>
              <a:t>ГАЛУЗЕВИЙ СТАНДАРТ ВИЩОЇ </a:t>
            </a:r>
            <a:r>
              <a:rPr lang="uk-UA" b="1" dirty="0" smtClean="0"/>
              <a:t>ОСВІТИ</a:t>
            </a:r>
            <a:r>
              <a:rPr lang="uk-UA" b="1" dirty="0"/>
              <a:t> </a:t>
            </a:r>
            <a:endParaRPr lang="uk-UA" dirty="0"/>
          </a:p>
          <a:p>
            <a:pPr marL="0" indent="0">
              <a:buNone/>
            </a:pPr>
            <a:r>
              <a:rPr lang="uk-UA" sz="2000" b="1" dirty="0" smtClean="0"/>
              <a:t>Освітньо-кваліфікаційна </a:t>
            </a:r>
            <a:r>
              <a:rPr lang="uk-UA" sz="2000" b="1" dirty="0"/>
              <a:t>характеристика</a:t>
            </a:r>
            <a:endParaRPr lang="uk-UA" sz="2000" dirty="0"/>
          </a:p>
          <a:p>
            <a:pPr marL="0" indent="0">
              <a:buNone/>
            </a:pPr>
            <a:r>
              <a:rPr lang="uk-UA" sz="2000" b="1" dirty="0"/>
              <a:t> </a:t>
            </a:r>
            <a:r>
              <a:rPr lang="uk-UA" sz="2000" b="1" i="1" dirty="0" smtClean="0"/>
              <a:t>Бакалавр</a:t>
            </a:r>
            <a:endParaRPr lang="uk-UA" sz="2000" dirty="0"/>
          </a:p>
          <a:p>
            <a:r>
              <a:rPr lang="uk-UA" sz="2000" dirty="0" smtClean="0"/>
              <a:t>Напряму </a:t>
            </a:r>
            <a:r>
              <a:rPr lang="uk-UA" sz="2000" dirty="0"/>
              <a:t>підготовки: </a:t>
            </a:r>
            <a:r>
              <a:rPr lang="ru-RU" sz="2000" dirty="0"/>
              <a:t>      0401          </a:t>
            </a:r>
            <a:r>
              <a:rPr lang="uk-UA" sz="2000" dirty="0"/>
              <a:t>“Психологія”</a:t>
            </a:r>
          </a:p>
          <a:p>
            <a:r>
              <a:rPr lang="uk-UA" sz="2000" dirty="0" smtClean="0"/>
              <a:t>Освітнього </a:t>
            </a:r>
            <a:r>
              <a:rPr lang="uk-UA" sz="2000" dirty="0"/>
              <a:t>рівня              </a:t>
            </a:r>
            <a:r>
              <a:rPr lang="uk-UA" sz="2000" u="sng" dirty="0"/>
              <a:t>Базова вища освіта</a:t>
            </a:r>
            <a:endParaRPr lang="uk-UA" sz="2000" dirty="0"/>
          </a:p>
          <a:p>
            <a:r>
              <a:rPr lang="uk-UA" sz="2000" b="1" dirty="0" smtClean="0"/>
              <a:t>Кваліфікації </a:t>
            </a:r>
            <a:r>
              <a:rPr lang="uk-UA" sz="2000" b="1" dirty="0"/>
              <a:t>		– лаборант наукового підрозділу в сфері </a:t>
            </a:r>
            <a:r>
              <a:rPr lang="uk-UA" sz="2000" b="1" dirty="0" smtClean="0"/>
              <a:t>психології</a:t>
            </a:r>
          </a:p>
          <a:p>
            <a:endParaRPr lang="uk-UA" b="1" dirty="0"/>
          </a:p>
          <a:p>
            <a:endParaRPr lang="uk-UA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367415"/>
              </p:ext>
            </p:extLst>
          </p:nvPr>
        </p:nvGraphicFramePr>
        <p:xfrm>
          <a:off x="1187624" y="4293096"/>
          <a:ext cx="6077585" cy="1920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1680"/>
                <a:gridCol w="4065905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                Код КП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 Професійна назва роботи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3423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Фахівець з найму робочої сили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3423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Організатор з персоналу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9602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3434.2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Помічник керівника виробничого підрозділу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3434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Інспектор з соціальної  допомоги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3460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Фахівець з вирішення конфліктів (побудова сфера)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3340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Лаборант (освіта)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478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1800" dirty="0"/>
              <a:t>Розподіл відповідей на запитання "Психолог-бакалавр здобуває право посідати посади які містяться нижче: (складіть, будь ласка прогноз про, пріоритети посідання цих посад або </a:t>
            </a:r>
            <a:r>
              <a:rPr lang="uk-UA" sz="1800" dirty="0" smtClean="0"/>
              <a:t>реалізація  </a:t>
            </a:r>
            <a:r>
              <a:rPr lang="uk-UA" sz="1800" dirty="0"/>
              <a:t>інших прав)"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423609"/>
              </p:ext>
            </p:extLst>
          </p:nvPr>
        </p:nvGraphicFramePr>
        <p:xfrm>
          <a:off x="755576" y="1700809"/>
          <a:ext cx="8064896" cy="4312462"/>
        </p:xfrm>
        <a:graphic>
          <a:graphicData uri="http://schemas.openxmlformats.org/drawingml/2006/table">
            <a:tbl>
              <a:tblPr firstRow="1" firstCol="1" bandRow="1"/>
              <a:tblGrid>
                <a:gridCol w="5421041"/>
                <a:gridCol w="1178262"/>
                <a:gridCol w="1465593"/>
              </a:tblGrid>
              <a:tr h="1541275"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/>
                          <a:ea typeface="Calibri"/>
                        </a:rPr>
                        <a:t>Професійна назва роботи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/>
                          <a:ea typeface="Calibri"/>
                        </a:rPr>
                        <a:t>Ранг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/>
                          <a:ea typeface="Calibri"/>
                        </a:rPr>
                        <a:t>Середнє значення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indent="-226695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/>
                          <a:ea typeface="Calibri"/>
                        </a:rPr>
                        <a:t>(у%)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859">
                <a:tc>
                  <a:txBody>
                    <a:bodyPr/>
                    <a:lstStyle/>
                    <a:p>
                      <a:pPr marL="453390" indent="-226695"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право отримувати освіту спеціаліста або магістра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 b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</a:rPr>
                        <a:t>24,66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430">
                <a:tc>
                  <a:txBody>
                    <a:bodyPr/>
                    <a:lstStyle/>
                    <a:p>
                      <a:pPr marL="453390" indent="-226695"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інспектор з соціальної  допомоги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2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13,70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859">
                <a:tc>
                  <a:txBody>
                    <a:bodyPr/>
                    <a:lstStyle/>
                    <a:p>
                      <a:pPr marL="453390" indent="-226695"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фахівець з вирішення конфліктів (побудова сфера)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8,66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430">
                <a:tc>
                  <a:txBody>
                    <a:bodyPr/>
                    <a:lstStyle/>
                    <a:p>
                      <a:pPr marL="453390" indent="-226695"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організатор з персоналу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8,22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430">
                <a:tc>
                  <a:txBody>
                    <a:bodyPr/>
                    <a:lstStyle/>
                    <a:p>
                      <a:pPr marL="453390" indent="-226695"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фахівець з найму робочої сили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5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8,22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859">
                <a:tc>
                  <a:txBody>
                    <a:bodyPr/>
                    <a:lstStyle/>
                    <a:p>
                      <a:pPr marL="453390" indent="-226695"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помічник керівника виробничого підрозділу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6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10,96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31">
                <a:tc>
                  <a:txBody>
                    <a:bodyPr/>
                    <a:lstStyle/>
                    <a:p>
                      <a:pPr marL="453390" indent="-226695"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лаборант (освіта)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/>
                          <a:ea typeface="Calibri"/>
                        </a:rPr>
                        <a:t>7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13,70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3022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 bwMode="auto">
          <a:xfrm>
            <a:off x="421196" y="682094"/>
            <a:ext cx="8229600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uk-UA" sz="31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Проблеми які потребують подолання</a:t>
            </a:r>
            <a:r>
              <a:rPr lang="uk-UA" dirty="0" smtClean="0">
                <a:effectLst/>
              </a:rPr>
              <a:t/>
            </a:r>
            <a:br>
              <a:rPr lang="uk-UA" dirty="0" smtClean="0">
                <a:effectLst/>
              </a:rPr>
            </a:br>
            <a:endParaRPr lang="ru-RU" dirty="0" smtClean="0">
              <a:effectLst/>
            </a:endParaRPr>
          </a:p>
        </p:txBody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uk-UA" dirty="0" smtClean="0"/>
              <a:t> 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Виходячи з вище сказаного, можемо зробити узагальнення: </a:t>
            </a:r>
          </a:p>
          <a:p>
            <a:pPr>
              <a:buNone/>
            </a:pPr>
            <a:r>
              <a:rPr lang="uk-UA" sz="2400" b="1" i="1" dirty="0" smtClean="0">
                <a:latin typeface="Arial" pitchFamily="34" charset="0"/>
                <a:cs typeface="Arial" pitchFamily="34" charset="0"/>
              </a:rPr>
              <a:t>по-перше,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про стереотипне уявлення, що бакалавр не повна вища освіта. </a:t>
            </a:r>
          </a:p>
          <a:p>
            <a:pPr>
              <a:buNone/>
            </a:pPr>
            <a:r>
              <a:rPr lang="uk-UA" sz="2400" b="1" i="1" dirty="0" smtClean="0">
                <a:latin typeface="Arial" pitchFamily="34" charset="0"/>
                <a:cs typeface="Arial" pitchFamily="34" charset="0"/>
              </a:rPr>
              <a:t>по-друге,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smtClean="0">
                <a:latin typeface="Arial" pitchFamily="34" charset="0"/>
                <a:ea typeface="Times New Roman"/>
                <a:cs typeface="Arial" pitchFamily="34" charset="0"/>
              </a:rPr>
              <a:t>виникненням </a:t>
            </a:r>
            <a:r>
              <a:rPr lang="uk-UA" sz="2400" dirty="0">
                <a:latin typeface="Arial" pitchFamily="34" charset="0"/>
                <a:ea typeface="Times New Roman"/>
                <a:cs typeface="Arial" pitchFamily="34" charset="0"/>
              </a:rPr>
              <a:t>протиріччя між існуючими освітньою послугою та існуючими потреба майбутнього </a:t>
            </a:r>
            <a:r>
              <a:rPr lang="uk-UA" sz="2400" dirty="0" smtClean="0">
                <a:latin typeface="Arial" pitchFamily="34" charset="0"/>
                <a:ea typeface="Times New Roman"/>
                <a:cs typeface="Arial" pitchFamily="34" charset="0"/>
              </a:rPr>
              <a:t>психолога</a:t>
            </a:r>
            <a:r>
              <a:rPr lang="uk-UA" sz="2400" dirty="0">
                <a:latin typeface="Arial" pitchFamily="34" charset="0"/>
                <a:ea typeface="Times New Roman"/>
                <a:cs typeface="Arial" pitchFamily="34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682094"/>
            <a:ext cx="8712968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450215" algn="just" hangingPunct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tabLst>
                <a:tab pos="180340" algn="l"/>
                <a:tab pos="449580" algn="l"/>
              </a:tabLst>
            </a:pPr>
            <a:endParaRPr lang="uk-UA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05379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276872"/>
            <a:ext cx="8229600" cy="2595934"/>
          </a:xfrm>
        </p:spPr>
        <p:txBody>
          <a:bodyPr/>
          <a:lstStyle/>
          <a:p>
            <a:pPr indent="450215" algn="just" hangingPunct="0">
              <a:spcBef>
                <a:spcPts val="0"/>
              </a:spcBef>
              <a:spcAft>
                <a:spcPts val="0"/>
              </a:spcAft>
            </a:pPr>
            <a:r>
              <a:rPr lang="uk-UA" sz="2000" dirty="0" smtClean="0">
                <a:latin typeface="Times New Roman"/>
                <a:ea typeface="Times New Roman"/>
                <a:cs typeface="Times New Roman CYR"/>
              </a:rPr>
              <a:t>Перспективу </a:t>
            </a:r>
            <a:r>
              <a:rPr lang="uk-UA" sz="2000" dirty="0">
                <a:latin typeface="Times New Roman"/>
                <a:ea typeface="Times New Roman"/>
                <a:cs typeface="Times New Roman CYR"/>
              </a:rPr>
              <a:t>її розв`язання ми бачимо у створенні груп-рефлексивного середовища, сприятливого для набуття студентами-психологами широкого погляду на професійну самореалізацію, появи у них психологічних новоутворень як складової професіоналізму. Таким чином,  у пошуку засобу подолання невизначеності ми звертаємося до </a:t>
            </a:r>
            <a:r>
              <a:rPr lang="uk-UA" sz="2000" b="1" i="1" dirty="0">
                <a:latin typeface="Times New Roman"/>
                <a:ea typeface="Times New Roman"/>
                <a:cs typeface="Times New Roman CYR"/>
              </a:rPr>
              <a:t>групової </a:t>
            </a:r>
            <a:r>
              <a:rPr lang="uk-UA" sz="2000" b="1" i="1" dirty="0" smtClean="0">
                <a:latin typeface="Times New Roman"/>
                <a:ea typeface="Times New Roman"/>
                <a:cs typeface="Times New Roman CYR"/>
              </a:rPr>
              <a:t>рефлексії як </a:t>
            </a:r>
            <a:r>
              <a:rPr lang="uk-UA" sz="2000" b="1" i="1" dirty="0">
                <a:latin typeface="Times New Roman"/>
                <a:ea typeface="Times New Roman"/>
                <a:cs typeface="Times New Roman CYR"/>
              </a:rPr>
              <a:t>чинника професійного самовизначення майбутнього психолога</a:t>
            </a:r>
            <a:r>
              <a:rPr lang="uk-UA" sz="2000" dirty="0">
                <a:latin typeface="Times New Roman"/>
                <a:ea typeface="Times New Roman"/>
                <a:cs typeface="Times New Roman CYR"/>
              </a:rPr>
              <a:t>.</a:t>
            </a:r>
          </a:p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400" dirty="0" smtClean="0">
                <a:solidFill>
                  <a:schemeClr val="accent1">
                    <a:lumMod val="75000"/>
                  </a:schemeClr>
                </a:solidFill>
              </a:rPr>
              <a:t>Шляхи подолання невизначенности професійного становлення майбутнього психолога</a:t>
            </a:r>
            <a:endParaRPr lang="uk-UA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76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2"/>
          </a:xfrm>
        </p:spPr>
        <p:txBody>
          <a:bodyPr/>
          <a:lstStyle/>
          <a:p>
            <a:r>
              <a:rPr lang="uk-UA" sz="2400" dirty="0" smtClean="0"/>
              <a:t>по-перше, тому, що формально тим що знання про спеціальність відрізняються від знань про професію. Професія повинна містити образ який позначений в цій професії. Спеціальність не має чіткого образу який буде необхідний в професії. </a:t>
            </a:r>
          </a:p>
          <a:p>
            <a:pPr marL="109537" indent="0">
              <a:buNone/>
            </a:pPr>
            <a:endParaRPr lang="uk-UA" sz="2400" dirty="0" smtClean="0"/>
          </a:p>
          <a:p>
            <a:r>
              <a:rPr lang="uk-UA" sz="2400" dirty="0" smtClean="0"/>
              <a:t>по-друге, групова рефлексія – через обмежений час утворює складний образ професійного майбутнього. </a:t>
            </a:r>
            <a:br>
              <a:rPr lang="uk-UA" sz="2400" dirty="0" smtClean="0"/>
            </a:br>
            <a:endParaRPr lang="uk-UA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143000"/>
          </a:xfrm>
        </p:spPr>
        <p:txBody>
          <a:bodyPr>
            <a:noAutofit/>
          </a:bodyPr>
          <a:lstStyle/>
          <a:p>
            <a:r>
              <a:rPr lang="uk-UA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Переваги технології групової рефлексії над звичайними педагогічними засадами у ВНЗ (ведення в спеціальність)</a:t>
            </a:r>
            <a:endParaRPr lang="uk-UA" sz="24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2738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algn="ctr" fontAlgn="auto">
              <a:spcAft>
                <a:spcPts val="0"/>
              </a:spcAft>
              <a:buFont typeface="Wingdings 3"/>
              <a:buNone/>
              <a:defRPr/>
            </a:pPr>
            <a:endParaRPr lang="uk-UA" dirty="0" smtClean="0"/>
          </a:p>
          <a:p>
            <a:pPr marL="365760" indent="-256032" algn="ctr" fontAlgn="auto">
              <a:spcAft>
                <a:spcPts val="0"/>
              </a:spcAft>
              <a:buFont typeface="Wingdings 3"/>
              <a:buNone/>
              <a:defRPr/>
            </a:pPr>
            <a:endParaRPr lang="uk-UA" dirty="0" smtClean="0"/>
          </a:p>
          <a:p>
            <a:pPr marL="365760" indent="-256032"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uk-UA" sz="4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Дякуємо за увагу</a:t>
            </a:r>
            <a:endParaRPr lang="ru-RU" sz="48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uk-UA" sz="3200" smtClean="0">
                <a:effectLst/>
                <a:latin typeface="Arial" charset="0"/>
              </a:rPr>
              <a:t>РАМКА ЕМПІРИЧНОГО</a:t>
            </a:r>
            <a:r>
              <a:rPr lang="uk-UA" sz="3700" smtClean="0">
                <a:effectLst/>
                <a:latin typeface="Arial" charset="0"/>
              </a:rPr>
              <a:t> </a:t>
            </a:r>
            <a:r>
              <a:rPr lang="uk-UA" sz="3200" smtClean="0">
                <a:effectLst/>
                <a:latin typeface="Arial" charset="0"/>
              </a:rPr>
              <a:t>ДОСЛІДЖЕННЯ</a:t>
            </a:r>
            <a:endParaRPr lang="ru-RU" sz="3200" smtClean="0">
              <a:effectLst/>
              <a:latin typeface="Arial" charset="0"/>
            </a:endParaRPr>
          </a:p>
        </p:txBody>
      </p:sp>
      <p:sp>
        <p:nvSpPr>
          <p:cNvPr id="2662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uk-UA" dirty="0" smtClean="0"/>
              <a:t>Виконання прикладної НДР</a:t>
            </a:r>
          </a:p>
          <a:p>
            <a:pPr>
              <a:buFont typeface="Wingdings 3" pitchFamily="18" charset="2"/>
              <a:buNone/>
            </a:pPr>
            <a:r>
              <a:rPr lang="uk-UA" dirty="0" smtClean="0"/>
              <a:t> </a:t>
            </a:r>
          </a:p>
          <a:p>
            <a:pPr>
              <a:buFont typeface="Wingdings 3" pitchFamily="18" charset="2"/>
              <a:buNone/>
            </a:pPr>
            <a:r>
              <a:rPr lang="uk-UA" dirty="0" smtClean="0"/>
              <a:t>«</a:t>
            </a:r>
            <a:r>
              <a:rPr lang="uk-UA" sz="2400" b="1" dirty="0" smtClean="0"/>
              <a:t>Моніторинг чинників професійного самовизначення молоді в умовах упровадження Національної рамки кваліфікацій"</a:t>
            </a:r>
            <a:r>
              <a:rPr lang="uk-UA" sz="2400" dirty="0" smtClean="0"/>
              <a:t> (2013</a:t>
            </a:r>
            <a:r>
              <a:rPr lang="ru-RU" sz="2400" dirty="0" smtClean="0"/>
              <a:t> </a:t>
            </a:r>
            <a:r>
              <a:rPr lang="uk-UA" sz="2400" dirty="0" smtClean="0"/>
              <a:t>–</a:t>
            </a:r>
            <a:r>
              <a:rPr lang="ru-RU" sz="2400" dirty="0" smtClean="0"/>
              <a:t> </a:t>
            </a:r>
            <a:r>
              <a:rPr lang="uk-UA" sz="2400" dirty="0" smtClean="0"/>
              <a:t>2015)</a:t>
            </a:r>
          </a:p>
          <a:p>
            <a:pPr>
              <a:buFont typeface="Wingdings 3" pitchFamily="18" charset="2"/>
              <a:buNone/>
            </a:pPr>
            <a:endParaRPr lang="uk-UA" sz="2400" dirty="0" smtClean="0"/>
          </a:p>
          <a:p>
            <a:pPr>
              <a:buFont typeface="Wingdings 3" pitchFamily="18" charset="2"/>
              <a:buNone/>
            </a:pPr>
            <a:r>
              <a:rPr lang="uk-UA" dirty="0" smtClean="0"/>
              <a:t>   Науковий керівник теми – доктор психологічних наук Найдьонов М. І.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955899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625" y="714375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 3" pitchFamily="18" charset="2"/>
              <a:buNone/>
            </a:pPr>
            <a:r>
              <a:rPr lang="uk-UA" sz="2800" b="1" dirty="0" smtClean="0">
                <a:solidFill>
                  <a:srgbClr val="2B4A76"/>
                </a:solidFill>
                <a:latin typeface="Times New Roman" pitchFamily="18" charset="0"/>
                <a:cs typeface="Times New Roman" pitchFamily="18" charset="0"/>
              </a:rPr>
              <a:t>МЕТА ПОВІДОМЛЕННЯ: </a:t>
            </a:r>
          </a:p>
          <a:p>
            <a:pPr>
              <a:buFont typeface="Wingdings 3" pitchFamily="18" charset="2"/>
              <a:buNone/>
            </a:pPr>
            <a:endParaRPr lang="uk-UA" sz="2800" b="1" dirty="0" smtClean="0">
              <a:solidFill>
                <a:srgbClr val="2B4A76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Clr>
                <a:srgbClr val="2DA2BF"/>
              </a:buClr>
            </a:pPr>
            <a:r>
              <a:rPr lang="uk-UA" sz="2500" dirty="0" smtClean="0">
                <a:solidFill>
                  <a:srgbClr val="2B4A76"/>
                </a:solidFill>
                <a:latin typeface="Times New Roman" pitchFamily="18" charset="0"/>
                <a:cs typeface="Times New Roman" pitchFamily="18" charset="0"/>
              </a:rPr>
              <a:t>представлення результатів дослідження аргументів вибору професії та ставлення до </a:t>
            </a:r>
            <a:r>
              <a:rPr lang="uk-UA" sz="2400" dirty="0" smtClean="0">
                <a:solidFill>
                  <a:srgbClr val="2B4A76"/>
                </a:solidFill>
                <a:latin typeface="Times New Roman" pitchFamily="18" charset="0"/>
                <a:cs typeface="Times New Roman" pitchFamily="18" charset="0"/>
              </a:rPr>
              <a:t>освітньо-кваліфікаційної </a:t>
            </a:r>
            <a:r>
              <a:rPr lang="uk-UA" sz="2400" dirty="0">
                <a:solidFill>
                  <a:srgbClr val="2B4A76"/>
                </a:solidFill>
                <a:latin typeface="Times New Roman" pitchFamily="18" charset="0"/>
                <a:cs typeface="Times New Roman" pitchFamily="18" charset="0"/>
              </a:rPr>
              <a:t>характеристики бакалавра за спеціальністю "</a:t>
            </a:r>
            <a:r>
              <a:rPr lang="uk-UA" sz="2400" dirty="0" smtClean="0">
                <a:solidFill>
                  <a:srgbClr val="2B4A76"/>
                </a:solidFill>
                <a:latin typeface="Times New Roman" pitchFamily="18" charset="0"/>
                <a:cs typeface="Times New Roman" pitchFamily="18" charset="0"/>
              </a:rPr>
              <a:t>0401-Психологія" абітурієнтів на початку навчання у ВНЗ</a:t>
            </a:r>
            <a:endParaRPr lang="ru-RU" sz="2400" dirty="0" smtClean="0">
              <a:solidFill>
                <a:srgbClr val="2B4A7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642938"/>
            <a:ext cx="8175823" cy="5378350"/>
          </a:xfrm>
        </p:spPr>
        <p:txBody>
          <a:bodyPr>
            <a:normAutofit/>
          </a:bodyPr>
          <a:lstStyle/>
          <a:p>
            <a:pPr>
              <a:buFont typeface="Wingdings 3" pitchFamily="18" charset="2"/>
              <a:buNone/>
            </a:pPr>
            <a:r>
              <a:rPr lang="uk-UA" sz="2800" b="1" dirty="0" smtClean="0">
                <a:solidFill>
                  <a:srgbClr val="2B4A76"/>
                </a:solidFill>
                <a:latin typeface="Times New Roman" pitchFamily="18" charset="0"/>
                <a:cs typeface="Times New Roman" pitchFamily="18" charset="0"/>
              </a:rPr>
              <a:t>Питання:</a:t>
            </a:r>
          </a:p>
          <a:p>
            <a:pPr>
              <a:buFont typeface="Wingdings 3" pitchFamily="18" charset="2"/>
              <a:buNone/>
            </a:pPr>
            <a:endParaRPr lang="uk-UA" sz="2800" b="1" dirty="0" smtClean="0">
              <a:solidFill>
                <a:srgbClr val="2B4A7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dirty="0" smtClean="0">
                <a:solidFill>
                  <a:srgbClr val="2B4A76"/>
                </a:solidFill>
                <a:latin typeface="Times New Roman" pitchFamily="18" charset="0"/>
                <a:cs typeface="Times New Roman" pitchFamily="18" charset="0"/>
              </a:rPr>
              <a:t>якими аргументами користуються (користувалися) абітурієнти при виборі професії </a:t>
            </a:r>
            <a:r>
              <a:rPr lang="ru-RU" sz="2800" dirty="0" smtClean="0">
                <a:solidFill>
                  <a:srgbClr val="2B4A76"/>
                </a:solidFill>
                <a:latin typeface="Times New Roman" pitchFamily="18" charset="0"/>
                <a:cs typeface="Times New Roman" pitchFamily="18" charset="0"/>
              </a:rPr>
              <a:t>психолога </a:t>
            </a:r>
            <a:endParaRPr lang="uk-UA" sz="2800" dirty="0" smtClean="0">
              <a:solidFill>
                <a:srgbClr val="2B4A7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dirty="0">
                <a:solidFill>
                  <a:srgbClr val="2B4A76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2800" dirty="0" smtClean="0">
                <a:solidFill>
                  <a:srgbClr val="2B4A76"/>
                </a:solidFill>
                <a:latin typeface="Times New Roman" pitchFamily="18" charset="0"/>
                <a:cs typeface="Times New Roman" pitchFamily="18" charset="0"/>
              </a:rPr>
              <a:t>роблема галузевого стандарту вищої освіти щодо освітньо-кваліфікаційної характеристики бакалавра за спеціальністю "0401-Психологія"</a:t>
            </a:r>
            <a:endParaRPr lang="uk-UA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000" dirty="0" smtClean="0"/>
              <a:t>Дослідження відбулося в режимі опитування абітурієнтів за спеціальністю "психологія" Запорізького національного технічного університету, в якій прийняло участь 73 особи віком від 17 до 22 років. </a:t>
            </a:r>
          </a:p>
          <a:p>
            <a:r>
              <a:rPr lang="uk-UA" sz="2000" dirty="0" smtClean="0"/>
              <a:t>Для дослідження використана анкета престижності професії, з доданням питання </a:t>
            </a:r>
            <a:r>
              <a:rPr lang="uk-UA" sz="2000" b="1" dirty="0" smtClean="0"/>
              <a:t>Психолог-бакалавр здобуває право посідати посади: організатор з персоналу; фахівець з найму робочої сили; помічник керівника виробничого підрозділу; інспектор з соціальної допомоги; фахівець з вирішення конфліктів (побутова сфера); лаборант у галузі освіти  </a:t>
            </a:r>
          </a:p>
          <a:p>
            <a:r>
              <a:rPr lang="uk-UA" sz="2000" dirty="0" smtClean="0"/>
              <a:t>Представлено результати масового </a:t>
            </a:r>
            <a:r>
              <a:rPr lang="uk-UA" sz="2000" dirty="0"/>
              <a:t>репрезентативного опитування "</a:t>
            </a:r>
            <a:r>
              <a:rPr lang="uk-UA" sz="2000" b="1" dirty="0"/>
              <a:t>Науково методичні засади відстеження динаміки престижності професій, що користуються попитом на ринку праці"</a:t>
            </a:r>
            <a:r>
              <a:rPr lang="uk-UA" sz="2000" dirty="0"/>
              <a:t> (2010</a:t>
            </a:r>
            <a:r>
              <a:rPr lang="ru-RU" sz="2000" dirty="0"/>
              <a:t> </a:t>
            </a:r>
            <a:r>
              <a:rPr lang="uk-UA" sz="2000" dirty="0"/>
              <a:t>–</a:t>
            </a:r>
            <a:r>
              <a:rPr lang="ru-RU" sz="2000" dirty="0"/>
              <a:t> </a:t>
            </a:r>
            <a:r>
              <a:rPr lang="uk-UA" sz="2000"/>
              <a:t>2012</a:t>
            </a:r>
            <a:r>
              <a:rPr lang="uk-UA" sz="2000" smtClean="0"/>
              <a:t>)</a:t>
            </a:r>
            <a:r>
              <a:rPr lang="en-US" sz="2000" smtClean="0"/>
              <a:t>  </a:t>
            </a:r>
            <a:endParaRPr lang="uk-UA" sz="2000" dirty="0"/>
          </a:p>
          <a:p>
            <a:endParaRPr lang="uk-UA" sz="2000" dirty="0" smtClean="0">
              <a:latin typeface="Times New Roman"/>
              <a:cs typeface="Times New Roman"/>
            </a:endParaRPr>
          </a:p>
          <a:p>
            <a:pPr marL="109537" indent="0">
              <a:buNone/>
            </a:pPr>
            <a:endParaRPr lang="uk-UA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331640" y="764704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Методика</a:t>
            </a:r>
            <a:r>
              <a:rPr lang="uk-UA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8476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1400" b="1" i="1" dirty="0" smtClean="0"/>
              <a:t>Мають наявні суперечності при отриманні кваліфікації </a:t>
            </a:r>
            <a:r>
              <a:rPr lang="uk-UA" sz="1400" dirty="0" smtClean="0"/>
              <a:t>(бакалавр, спеціаліст, магістр) як на рівні України та і в Євросоюзі (ЄФПА Роберт Ро; Інгрід Лунд) – з веденням болонського процесу в навчання; </a:t>
            </a:r>
          </a:p>
          <a:p>
            <a:r>
              <a:rPr lang="uk-UA" sz="1400" b="1" i="1" dirty="0" smtClean="0"/>
              <a:t>Є моделлю престижних професій «людина –людина» </a:t>
            </a:r>
            <a:r>
              <a:rPr lang="uk-UA" sz="1400" dirty="0" smtClean="0"/>
              <a:t>(юрист; журналісти) – на які пропозиція перевищує актуальний попит на ринку праці;</a:t>
            </a:r>
          </a:p>
          <a:p>
            <a:r>
              <a:rPr lang="uk-UA" sz="1400" dirty="0" smtClean="0"/>
              <a:t>Студенти-психологи </a:t>
            </a:r>
            <a:r>
              <a:rPr lang="uk-UA" sz="1400" b="1" i="1" dirty="0" smtClean="0"/>
              <a:t>є тренувальною базою </a:t>
            </a:r>
            <a:r>
              <a:rPr lang="uk-UA" sz="1400" dirty="0" smtClean="0"/>
              <a:t>які більш пристосовані до проведенні тренінгів, та можуть сприяти відтворенню реальної ситуації в масовому заході.</a:t>
            </a:r>
          </a:p>
          <a:p>
            <a:r>
              <a:rPr lang="uk-UA" sz="1400" dirty="0" smtClean="0"/>
              <a:t>Студенти-психологи, тому що стикають з </a:t>
            </a:r>
            <a:r>
              <a:rPr lang="uk-UA" sz="1400" b="1" i="1" dirty="0" smtClean="0"/>
              <a:t>труднощами при наявності низько оплачувана роботи на початку трудового досвіду та відкладенні своїх амбіцій у дальню шафу </a:t>
            </a:r>
            <a:r>
              <a:rPr lang="uk-UA" sz="1400" dirty="0" smtClean="0"/>
              <a:t>(професійно реалізувати себе на зараз – чи використовуючи знання в іншій спеціальності, чи в психології);</a:t>
            </a:r>
          </a:p>
          <a:p>
            <a:r>
              <a:rPr lang="uk-UA" sz="1400" b="1" i="1" dirty="0" smtClean="0"/>
              <a:t>Студенти-психологи</a:t>
            </a:r>
            <a:r>
              <a:rPr lang="uk-UA" sz="1400" dirty="0" smtClean="0"/>
              <a:t>, є більш вразливими та менш загартованими до сучасного суспільства, тому що </a:t>
            </a:r>
            <a:r>
              <a:rPr lang="uk-UA" sz="1400" b="1" i="1" dirty="0" smtClean="0"/>
              <a:t>вчаться актуалізувати власний ресурс на вирішенні проблем  інших.</a:t>
            </a:r>
            <a:r>
              <a:rPr lang="uk-UA" sz="1400" dirty="0" smtClean="0"/>
              <a:t> Тобто їх вчать бути відкритими до суспільного середовища, не даючи змогу усвідомити власний ресурс. 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Чому саме студенти-психологи?</a:t>
            </a:r>
            <a:endParaRPr lang="uk-UA" sz="3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8753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642938"/>
            <a:ext cx="8175823" cy="53783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2000" b="1" dirty="0" smtClean="0">
                <a:solidFill>
                  <a:srgbClr val="39639D">
                    <a:lumMod val="75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Абітурієнти. </a:t>
            </a:r>
            <a:r>
              <a:rPr lang="x-none" sz="2000" b="1" smtClean="0">
                <a:solidFill>
                  <a:srgbClr val="39639D">
                    <a:lumMod val="75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Розподіл </a:t>
            </a:r>
            <a:r>
              <a:rPr lang="x-none" sz="2000" b="1">
                <a:solidFill>
                  <a:srgbClr val="39639D">
                    <a:lumMod val="75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відповідей на запитання “ Які з наведених </a:t>
            </a:r>
            <a:r>
              <a:rPr lang="x-none" sz="2000" b="1" smtClean="0">
                <a:solidFill>
                  <a:srgbClr val="39639D">
                    <a:lumMod val="75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нижче аргументів </a:t>
            </a:r>
            <a:r>
              <a:rPr lang="x-none" sz="2000" b="1">
                <a:solidFill>
                  <a:srgbClr val="39639D">
                    <a:lumMod val="75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були(або будуть) для Вас найвагомішими при виборі професії? ” (у </a:t>
            </a:r>
            <a:r>
              <a:rPr lang="x-none" sz="2000" b="1" smtClean="0">
                <a:solidFill>
                  <a:srgbClr val="39639D">
                    <a:lumMod val="75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%)</a:t>
            </a:r>
            <a:r>
              <a:rPr lang="uk-UA" sz="2000" b="1" dirty="0" smtClean="0">
                <a:solidFill>
                  <a:srgbClr val="39639D">
                    <a:lumMod val="75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39639D">
                    <a:lumMod val="75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39639D">
                    <a:lumMod val="75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uk-UA" dirty="0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44824"/>
            <a:ext cx="6092825" cy="422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944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49425" y="1481138"/>
            <a:ext cx="5645150" cy="45259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125" y="611987"/>
            <a:ext cx="8229600" cy="59487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Діти, дорослі. Р</a:t>
            </a:r>
            <a:r>
              <a:rPr lang="x-none" sz="200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озподіл </a:t>
            </a:r>
            <a:r>
              <a:rPr lang="x-none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відповідей на запитання “ Які з наведених нижче аргументів були(або будуть) для Вас найвагомішими при виборі професії? ” (у %)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0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uk-UA" dirty="0" smtClean="0">
                <a:effectLst/>
              </a:rPr>
              <a:t>Результати дослідження </a:t>
            </a:r>
            <a:endParaRPr lang="ru-RU" dirty="0" smtClean="0">
              <a:effectLst/>
            </a:endParaRPr>
          </a:p>
        </p:txBody>
      </p:sp>
      <p:sp>
        <p:nvSpPr>
          <p:cNvPr id="2765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800" dirty="0"/>
              <a:t>Престижність – як аргумент при виборі професії в даному випадку психолога  має велике значення. Перевага цього аргументу зазначалася у представленні результатів моніторингу громадської думки щодо аргументації вибору професії, орієнтирів та стереотипів професійного вибору 2009-2011 рік. Де престижність як аргумент при виборі професії, як і раніше, значно активніше використовується старшокласниками, ніж дорослим населенням. </a:t>
            </a:r>
            <a:endParaRPr lang="uk-UA" sz="1800" dirty="0" smtClean="0"/>
          </a:p>
          <a:p>
            <a:r>
              <a:rPr lang="uk-UA" sz="1800" dirty="0" smtClean="0"/>
              <a:t>Система аргументації вибору професій, особливо абітурієнтами , не відповідає запитам ринку.  Дисбаланс попиту і пропозицій, який на ньому спостерігається, до певної міри пояснюється тією значущістю, яку має престижність в системі аргументації вибору професії (трохи менше половини опитаних), у поєднанні із значно меншим врахуванням абітурієнтами такого фактору, як здатність обраної професії гарантувати наявність роботи, який є суттєвим для менше як третини абітурієнтів. </a:t>
            </a:r>
            <a:endParaRPr lang="ru-RU" sz="1800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337</TotalTime>
  <Words>972</Words>
  <Application>Microsoft Office PowerPoint</Application>
  <PresentationFormat>Экран (4:3)</PresentationFormat>
  <Paragraphs>103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Открытая</vt:lpstr>
      <vt:lpstr>Престижність у системі  аргументів вибору професії психолога, прогнозування професійного становлення на початку навчання   </vt:lpstr>
      <vt:lpstr>РАМКА ЕМПІРИЧНОГО ДОСЛІДЖЕННЯ</vt:lpstr>
      <vt:lpstr>Презентация PowerPoint</vt:lpstr>
      <vt:lpstr>Презентация PowerPoint</vt:lpstr>
      <vt:lpstr>Презентация PowerPoint</vt:lpstr>
      <vt:lpstr>Чому саме студенти-психологи?</vt:lpstr>
      <vt:lpstr>Презентация PowerPoint</vt:lpstr>
      <vt:lpstr>Діти, дорослі. Розподіл відповідей на запитання “ Які з наведених нижче аргументів були(або будуть) для Вас найвагомішими при виборі професії? ” (у %) </vt:lpstr>
      <vt:lpstr>Результати дослідження </vt:lpstr>
      <vt:lpstr>Проблема галузевого стандарту вищої освіти щодо освітньо-кваліфікаційної характеристики бакалавра зі спеціальності «0401 – Психологія». </vt:lpstr>
      <vt:lpstr>Презентация PowerPoint</vt:lpstr>
      <vt:lpstr>Стандарти професійної підготовки бакалавр-психолог як демонстрація неповаги освіти до замовника</vt:lpstr>
      <vt:lpstr>Розподіл відповідей на запитання "Психолог-бакалавр здобуває право посідати посади які містяться нижче: (складіть, будь ласка прогноз про, пріоритети посідання цих посад або реалізація  інших прав)"</vt:lpstr>
      <vt:lpstr>Проблеми які потребують подолання </vt:lpstr>
      <vt:lpstr>Шляхи подолання невизначенности професійного становлення майбутнього психолога</vt:lpstr>
      <vt:lpstr>Переваги технології групової рефлексії над звичайними педагогічними засадами у ВНЗ (ведення в спеціальність)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Аргументи та стереотипи професійного ВИБОРУ: Динаміка протягом 2010-2011 років </dc:title>
  <dc:creator>Цитрус</dc:creator>
  <cp:lastModifiedBy>Цитрус</cp:lastModifiedBy>
  <cp:revision>38</cp:revision>
  <dcterms:created xsi:type="dcterms:W3CDTF">2012-11-27T17:57:55Z</dcterms:created>
  <dcterms:modified xsi:type="dcterms:W3CDTF">2014-05-14T19:51:10Z</dcterms:modified>
</cp:coreProperties>
</file>