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heme/themeOverride4.xml" ContentType="application/vnd.openxmlformats-officedocument.themeOverrid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25"/>
  </p:notesMasterIdLst>
  <p:handoutMasterIdLst>
    <p:handoutMasterId r:id="rId26"/>
  </p:handoutMasterIdLst>
  <p:sldIdLst>
    <p:sldId id="340" r:id="rId2"/>
    <p:sldId id="378" r:id="rId3"/>
    <p:sldId id="390" r:id="rId4"/>
    <p:sldId id="384" r:id="rId5"/>
    <p:sldId id="385" r:id="rId6"/>
    <p:sldId id="386" r:id="rId7"/>
    <p:sldId id="387" r:id="rId8"/>
    <p:sldId id="368" r:id="rId9"/>
    <p:sldId id="389" r:id="rId10"/>
    <p:sldId id="388" r:id="rId11"/>
    <p:sldId id="391" r:id="rId12"/>
    <p:sldId id="392" r:id="rId13"/>
    <p:sldId id="393" r:id="rId14"/>
    <p:sldId id="394" r:id="rId15"/>
    <p:sldId id="396" r:id="rId16"/>
    <p:sldId id="397" r:id="rId17"/>
    <p:sldId id="398" r:id="rId18"/>
    <p:sldId id="399" r:id="rId19"/>
    <p:sldId id="400" r:id="rId20"/>
    <p:sldId id="401" r:id="rId21"/>
    <p:sldId id="402" r:id="rId22"/>
    <p:sldId id="403" r:id="rId23"/>
    <p:sldId id="362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Надьонов М.I." initials="H.M.I.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81BB"/>
    <a:srgbClr val="78534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30" autoAdjust="0"/>
    <p:restoredTop sz="99437" autoAdjust="0"/>
  </p:normalViewPr>
  <p:slideViewPr>
    <p:cSldViewPr>
      <p:cViewPr varScale="1">
        <p:scale>
          <a:sx n="45" d="100"/>
          <a:sy n="45" d="100"/>
        </p:scale>
        <p:origin x="-736" y="-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361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-2136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628A0C-C5DF-4ED7-81C7-2CA9C39AE120}" type="datetimeFigureOut">
              <a:rPr lang="ru-RU" smtClean="0"/>
              <a:pPr/>
              <a:t>18.02.2014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D7B3F7-7743-4D0C-9579-17DE3AFCC65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6FA7BEA-D59F-4006-810E-AA46AB9477A1}" type="datetimeFigureOut">
              <a:rPr lang="ru-RU"/>
              <a:pPr>
                <a:defRPr/>
              </a:pPr>
              <a:t>18.02.2014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18FD1A2-F942-479D-B9BF-3483959C5B6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dirty="0" smtClean="0"/>
          </a:p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0A7535-9E12-4A4B-B71A-D6D03A8E943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smtClean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dirty="0" smtClean="0"/>
          </a:p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0A7535-9E12-4A4B-B71A-D6D03A8E943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 smtClean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dirty="0" smtClean="0"/>
          </a:p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0A7535-9E12-4A4B-B71A-D6D03A8E943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 smtClean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dirty="0" smtClean="0"/>
          </a:p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0A7535-9E12-4A4B-B71A-D6D03A8E943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 smtClean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dirty="0" smtClean="0"/>
          </a:p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0A7535-9E12-4A4B-B71A-D6D03A8E943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 smtClean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dirty="0" smtClean="0"/>
          </a:p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0A7535-9E12-4A4B-B71A-D6D03A8E943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 smtClean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dirty="0" smtClean="0"/>
          </a:p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0A7535-9E12-4A4B-B71A-D6D03A8E943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 smtClean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dirty="0" smtClean="0"/>
          </a:p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0A7535-9E12-4A4B-B71A-D6D03A8E943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 smtClean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dirty="0" smtClean="0"/>
          </a:p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0A7535-9E12-4A4B-B71A-D6D03A8E943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 smtClean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dirty="0" smtClean="0"/>
          </a:p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0A7535-9E12-4A4B-B71A-D6D03A8E943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ru-RU" smtClean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dirty="0" smtClean="0"/>
          </a:p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0A7535-9E12-4A4B-B71A-D6D03A8E943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ru-RU" smtClean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dirty="0" smtClean="0"/>
          </a:p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0A7535-9E12-4A4B-B71A-D6D03A8E943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smtClean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dirty="0" smtClean="0"/>
          </a:p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0A7535-9E12-4A4B-B71A-D6D03A8E943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ru-RU" smtClean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dirty="0" smtClean="0"/>
          </a:p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0A7535-9E12-4A4B-B71A-D6D03A8E943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ru-RU" smtClean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dirty="0" smtClean="0"/>
          </a:p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0A7535-9E12-4A4B-B71A-D6D03A8E943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ru-RU" smtClean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dirty="0" smtClean="0"/>
          </a:p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0A7535-9E12-4A4B-B71A-D6D03A8E943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ru-RU" smtClean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dirty="0" smtClean="0"/>
          </a:p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0A7535-9E12-4A4B-B71A-D6D03A8E943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 smtClean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dirty="0" smtClean="0"/>
          </a:p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0A7535-9E12-4A4B-B71A-D6D03A8E943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 smtClean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dirty="0" smtClean="0"/>
          </a:p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0A7535-9E12-4A4B-B71A-D6D03A8E943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smtClean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dirty="0" smtClean="0"/>
          </a:p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0A7535-9E12-4A4B-B71A-D6D03A8E943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smtClean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dirty="0" smtClean="0"/>
          </a:p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0A7535-9E12-4A4B-B71A-D6D03A8E943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 smtClean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dirty="0" smtClean="0"/>
          </a:p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0A7535-9E12-4A4B-B71A-D6D03A8E943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 smtClean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dirty="0" smtClean="0"/>
          </a:p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0A7535-9E12-4A4B-B71A-D6D03A8E943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 smtClean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Группа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FCA23CDE-B43B-4280-B91F-ACE39D3C2418}" type="datetime1">
              <a:rPr lang="ru-RU" smtClean="0"/>
              <a:pPr>
                <a:defRPr/>
              </a:pPr>
              <a:t>18.02.2014</a:t>
            </a:fld>
            <a:endParaRPr lang="ru-RU" dirty="0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9AFDFF9-A48E-496A-987C-89166884BB0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CD3B9-1DA8-4A47-8928-60F50FC0CD1E}" type="datetime1">
              <a:rPr lang="ru-RU" smtClean="0"/>
              <a:pPr>
                <a:defRPr/>
              </a:pPr>
              <a:t>18.02.2014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050CD-69B2-4DEF-B1D5-AF3DBA24806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02C05-F4FB-4CCC-8873-0E64FBB03717}" type="datetime1">
              <a:rPr lang="ru-RU" smtClean="0"/>
              <a:pPr>
                <a:defRPr/>
              </a:pPr>
              <a:t>18.02.2014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B3161-BEB6-4890-8177-AFFA4D9A915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226EC-8BF3-4ABD-81AB-631267E3599C}" type="datetime1">
              <a:rPr lang="ru-RU" smtClean="0"/>
              <a:pPr>
                <a:defRPr/>
              </a:pPr>
              <a:t>18.02.2014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05AC7-B082-4F0A-8CB7-7BC1EBCFB6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Нашивка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52DA476-4CF7-4A72-9422-689C6D4E6C2C}" type="datetime1">
              <a:rPr lang="ru-RU" smtClean="0"/>
              <a:pPr>
                <a:defRPr/>
              </a:pPr>
              <a:t>18.02.2014</a:t>
            </a:fld>
            <a:endParaRPr lang="ru-RU" dirty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7EDF15B-3CE5-4502-A668-B53AC4CEFCA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CF9DF74-450D-4EDF-A2A5-B0484D394EF0}" type="datetime1">
              <a:rPr lang="ru-RU" smtClean="0"/>
              <a:pPr>
                <a:defRPr/>
              </a:pPr>
              <a:t>18.02.2014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E388AB0-78B0-49D8-AC46-9F9944FE2F3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C12D0BD-D7B7-4785-A268-0425EE92CF19}" type="datetime1">
              <a:rPr lang="ru-RU" smtClean="0"/>
              <a:pPr>
                <a:defRPr/>
              </a:pPr>
              <a:t>18.02.2014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45EAAD1-7BBE-43D5-9B00-E4BEDF3CD95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CC3A26B-5458-4A55-87E4-21E3526FF9E9}" type="datetime1">
              <a:rPr lang="ru-RU" smtClean="0"/>
              <a:pPr>
                <a:defRPr/>
              </a:pPr>
              <a:t>18.02.2014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FE376FC-2466-49C0-9091-C4E9DAF025A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FFD0E-E5F8-431E-8838-0C775B9886AE}" type="datetime1">
              <a:rPr lang="ru-RU" smtClean="0"/>
              <a:pPr>
                <a:defRPr/>
              </a:pPr>
              <a:t>18.02.2014</a:t>
            </a:fld>
            <a:endParaRPr lang="ru-RU" dirty="0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CD4B9-03FA-47BA-A434-4550E26CDCC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A09BBE4-9919-4605-A634-9E7210F71AE1}" type="datetime1">
              <a:rPr lang="ru-RU" smtClean="0"/>
              <a:pPr>
                <a:defRPr/>
              </a:pPr>
              <a:t>18.02.2014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9FE50EB-533C-4A9A-B828-DE79F10133A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6" name="Полилиния 5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Прямоугольный треугольник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Нашивка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589349B-FBFE-4E52-A211-0550E9B0A2B5}" type="datetime1">
              <a:rPr lang="ru-RU" smtClean="0"/>
              <a:pPr>
                <a:defRPr/>
              </a:pPr>
              <a:t>18.02.2014</a:t>
            </a:fld>
            <a:endParaRPr lang="ru-RU" dirty="0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867104A-BEEB-40C8-A92F-3E129CF0B4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759BF00D-9209-41D8-BC89-0C44BAEE6AE8}" type="datetime1">
              <a:rPr lang="ru-RU" smtClean="0"/>
              <a:pPr>
                <a:defRPr/>
              </a:pPr>
              <a:t>18.02.2014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86012B18-B3D9-4157-B022-842D04BDC4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1" r:id="rId2"/>
    <p:sldLayoutId id="2147483756" r:id="rId3"/>
    <p:sldLayoutId id="2147483757" r:id="rId4"/>
    <p:sldLayoutId id="2147483758" r:id="rId5"/>
    <p:sldLayoutId id="2147483759" r:id="rId6"/>
    <p:sldLayoutId id="2147483752" r:id="rId7"/>
    <p:sldLayoutId id="2147483760" r:id="rId8"/>
    <p:sldLayoutId id="2147483761" r:id="rId9"/>
    <p:sldLayoutId id="2147483753" r:id="rId10"/>
    <p:sldLayoutId id="214748375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857232"/>
            <a:ext cx="8643998" cy="5786478"/>
          </a:xfrm>
        </p:spPr>
        <p:txBody>
          <a:bodyPr>
            <a:normAutofit/>
          </a:bodyPr>
          <a:lstStyle/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pPr>
              <a:buNone/>
            </a:pPr>
            <a:endParaRPr lang="uk-UA" dirty="0" smtClean="0"/>
          </a:p>
          <a:p>
            <a:endParaRPr lang="uk-UA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35536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3600" dirty="0" smtClean="0"/>
              <a:t>Найдьонов Михайло Іванович</a:t>
            </a:r>
            <a:r>
              <a:rPr lang="uk-UA" sz="1800" dirty="0" smtClean="0"/>
              <a:t/>
            </a:r>
            <a:br>
              <a:rPr lang="uk-UA" sz="1800" dirty="0" smtClean="0"/>
            </a:br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7215206" y="5786454"/>
            <a:ext cx="214314" cy="71438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C05AC7-B082-4F0A-8CB7-7BC1EBCFB6D0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536" y="1268760"/>
            <a:ext cx="8501122" cy="2160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3600" dirty="0" smtClean="0"/>
              <a:t>ПРЕСТИЖНІСТЬ ПРОФЕСІЙ </a:t>
            </a:r>
            <a:br>
              <a:rPr lang="uk-UA" sz="3600" dirty="0" smtClean="0"/>
            </a:br>
            <a:r>
              <a:rPr lang="uk-UA" sz="3600" dirty="0" smtClean="0"/>
              <a:t>ЯК ПСИХОЛОГІЧНИЙ ПОКАЗНИК МОДЕЛІ РИНКУ ПРАЦІ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7126" y="5661248"/>
            <a:ext cx="8786874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1950" dirty="0" smtClean="0"/>
              <a:t>провідний науковий співробітник ІСПП НАПН України, д. </a:t>
            </a:r>
            <a:r>
              <a:rPr lang="uk-UA" sz="1950" dirty="0" err="1" smtClean="0"/>
              <a:t>психол</a:t>
            </a:r>
            <a:r>
              <a:rPr lang="uk-UA" sz="1950" dirty="0" smtClean="0"/>
              <a:t>. н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0" y="3717032"/>
            <a:ext cx="8786874" cy="144016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500" dirty="0" smtClean="0"/>
              <a:t>Звітна </a:t>
            </a:r>
            <a:r>
              <a:rPr lang="uk-UA" sz="2400" dirty="0" smtClean="0"/>
              <a:t>наукова</a:t>
            </a:r>
            <a:r>
              <a:rPr lang="uk-UA" sz="2500" dirty="0" smtClean="0"/>
              <a:t> конференція </a:t>
            </a:r>
            <a:r>
              <a:rPr lang="uk-UA" sz="2500" dirty="0" err="1" smtClean="0"/>
              <a:t>“Соціальна</a:t>
            </a:r>
            <a:r>
              <a:rPr lang="uk-UA" sz="2500" dirty="0" smtClean="0"/>
              <a:t> і політична психологія сьогодні: здобутки, проблеми, нові </a:t>
            </a:r>
            <a:r>
              <a:rPr lang="uk-UA" sz="2500" dirty="0" err="1" smtClean="0"/>
              <a:t>рубежі”</a:t>
            </a:r>
            <a:r>
              <a:rPr lang="uk-UA" sz="2500" dirty="0" smtClean="0"/>
              <a:t>, присвяченої 20-річчю Інституту соціальної та політичної психології </a:t>
            </a:r>
            <a:r>
              <a:rPr lang="uk-UA" sz="2500" dirty="0" err="1" smtClean="0"/>
              <a:t>НАПН</a:t>
            </a:r>
            <a:r>
              <a:rPr lang="uk-UA" sz="2500" dirty="0" smtClean="0"/>
              <a:t> України</a:t>
            </a:r>
            <a:endParaRPr lang="uk-UA" sz="2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357158" y="980728"/>
          <a:ext cx="6413760" cy="3024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762"/>
                <a:gridCol w="2918998"/>
              </a:tblGrid>
              <a:tr h="3024336">
                <a:tc>
                  <a:txBody>
                    <a:bodyPr/>
                    <a:lstStyle/>
                    <a:p>
                      <a:pPr marL="342900" lvl="0" indent="-342900"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kumimoji="0" lang="uk-UA" sz="3200" b="1" kern="1200" dirty="0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0 0 0</a:t>
                      </a:r>
                    </a:p>
                    <a:p>
                      <a:pPr marL="342900" lvl="0" indent="-342900"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kumimoji="0" lang="uk-UA" sz="3200" b="1" kern="1200" dirty="0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 + +</a:t>
                      </a:r>
                    </a:p>
                    <a:p>
                      <a:pPr marL="342900" lvl="0" indent="-342900"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kumimoji="0" lang="uk-UA" sz="3200" b="1" kern="1200" dirty="0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 0 +</a:t>
                      </a:r>
                    </a:p>
                    <a:p>
                      <a:pPr marL="342900" lvl="0" indent="-342900"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kumimoji="0" lang="uk-UA" sz="3200" b="1" kern="1200" dirty="0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 + 0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514350" lvl="0" indent="-514350" hangingPunct="0">
                        <a:lnSpc>
                          <a:spcPct val="150000"/>
                        </a:lnSpc>
                        <a:buFont typeface="+mj-lt"/>
                        <a:buNone/>
                      </a:pPr>
                      <a:r>
                        <a:rPr kumimoji="0" lang="uk-UA" sz="3200" b="1" kern="1200" dirty="0" smtClean="0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5)+ 0 0</a:t>
                      </a:r>
                    </a:p>
                    <a:p>
                      <a:pPr lvl="0" hangingPunct="0">
                        <a:lnSpc>
                          <a:spcPct val="150000"/>
                        </a:lnSpc>
                      </a:pPr>
                      <a:r>
                        <a:rPr kumimoji="0" lang="uk-UA" sz="3200" b="1" kern="1200" dirty="0" smtClean="0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6)+ + 0</a:t>
                      </a:r>
                    </a:p>
                    <a:p>
                      <a:pPr lvl="0" hangingPunct="0">
                        <a:lnSpc>
                          <a:spcPct val="150000"/>
                        </a:lnSpc>
                      </a:pPr>
                      <a:r>
                        <a:rPr kumimoji="0" lang="uk-UA" sz="3200" b="1" kern="1200" dirty="0" smtClean="0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7)0 + +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0" lang="uk-UA" sz="3200" b="1" kern="1200" dirty="0" smtClean="0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8)</a:t>
                      </a:r>
                      <a:r>
                        <a:rPr kumimoji="0" lang="ru-RU" sz="3200" b="1" kern="1200" dirty="0" smtClean="0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+ 0 +</a:t>
                      </a:r>
                      <a:endParaRPr kumimoji="0" lang="uk-UA" sz="3200" b="1" kern="1200" dirty="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642942"/>
          </a:xfrm>
        </p:spPr>
        <p:txBody>
          <a:bodyPr>
            <a:normAutofit/>
          </a:bodyPr>
          <a:lstStyle/>
          <a:p>
            <a:pPr lvl="0" algn="ctr"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Теоретично </a:t>
            </a:r>
            <a:r>
              <a:rPr lang="ru-RU" sz="3200" dirty="0" err="1" smtClean="0"/>
              <a:t>можливі</a:t>
            </a:r>
            <a:r>
              <a:rPr lang="ru-RU" sz="3200" dirty="0" smtClean="0"/>
              <a:t> </a:t>
            </a:r>
            <a:r>
              <a:rPr lang="ru-RU" sz="3200" dirty="0" err="1" smtClean="0"/>
              <a:t>варіанти</a:t>
            </a:r>
            <a:r>
              <a:rPr lang="ru-RU" sz="3200" dirty="0" smtClean="0"/>
              <a:t> </a:t>
            </a:r>
            <a:r>
              <a:rPr lang="ru-RU" sz="3200" dirty="0" err="1" smtClean="0"/>
              <a:t>профілів</a:t>
            </a:r>
            <a:endParaRPr lang="uk-UA" sz="3200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8358214" y="6643710"/>
            <a:ext cx="214314" cy="71438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C05AC7-B082-4F0A-8CB7-7BC1EBCFB6D0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4509120"/>
            <a:ext cx="86439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/>
            <a:r>
              <a:rPr lang="uk-UA" sz="3200" dirty="0" err="1" smtClean="0"/>
              <a:t>Серд</a:t>
            </a:r>
            <a:r>
              <a:rPr lang="uk-UA" sz="3200" dirty="0" smtClean="0"/>
              <a:t> змінних </a:t>
            </a:r>
            <a:r>
              <a:rPr lang="uk-UA" sz="3200" dirty="0" smtClean="0"/>
              <a:t>п/к  п/д  </a:t>
            </a:r>
            <a:r>
              <a:rPr lang="uk-UA" sz="3200" dirty="0" err="1" smtClean="0"/>
              <a:t>д</a:t>
            </a:r>
            <a:r>
              <a:rPr lang="uk-UA" sz="3200" dirty="0" smtClean="0"/>
              <a:t>/к  </a:t>
            </a:r>
            <a:r>
              <a:rPr lang="ru-RU" sz="3200" dirty="0" smtClean="0"/>
              <a:t> – </a:t>
            </a:r>
            <a:r>
              <a:rPr lang="ru-RU" sz="3200" dirty="0" err="1" smtClean="0"/>
              <a:t>варіанти</a:t>
            </a:r>
            <a:r>
              <a:rPr lang="ru-RU" sz="3200" dirty="0" smtClean="0"/>
              <a:t> </a:t>
            </a:r>
            <a:r>
              <a:rPr lang="ru-RU" sz="3200" dirty="0" err="1" smtClean="0"/>
              <a:t>значення</a:t>
            </a:r>
            <a:r>
              <a:rPr lang="ru-RU" sz="3200" dirty="0" smtClean="0"/>
              <a:t>: "+" </a:t>
            </a:r>
            <a:r>
              <a:rPr lang="ru-RU" sz="3200" dirty="0" err="1" smtClean="0"/>
              <a:t>означає</a:t>
            </a:r>
            <a:r>
              <a:rPr lang="ru-RU" sz="3200" dirty="0" smtClean="0"/>
              <a:t> </a:t>
            </a:r>
            <a:r>
              <a:rPr lang="ru-RU" sz="3200" dirty="0" err="1" smtClean="0"/>
              <a:t>позитивну</a:t>
            </a:r>
            <a:r>
              <a:rPr lang="ru-RU" sz="3200" dirty="0" smtClean="0"/>
              <a:t> </a:t>
            </a:r>
            <a:r>
              <a:rPr lang="ru-RU" sz="3200" dirty="0" err="1" smtClean="0"/>
              <a:t>кореляцію</a:t>
            </a:r>
            <a:r>
              <a:rPr lang="ru-RU" sz="3200" dirty="0" smtClean="0"/>
              <a:t>, "0" – </a:t>
            </a:r>
            <a:r>
              <a:rPr lang="ru-RU" sz="3200" dirty="0" err="1" smtClean="0"/>
              <a:t>відсутність</a:t>
            </a:r>
            <a:endParaRPr lang="ru-RU" sz="32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642942"/>
          </a:xfrm>
        </p:spPr>
        <p:txBody>
          <a:bodyPr>
            <a:noAutofit/>
          </a:bodyPr>
          <a:lstStyle/>
          <a:p>
            <a:pPr lvl="0"/>
            <a:r>
              <a:rPr lang="uk-UA" sz="1900" dirty="0" smtClean="0"/>
              <a:t>Престижність професій як психологічний показник моделі ринку праці</a:t>
            </a:r>
            <a:endParaRPr lang="uk-UA" sz="1900" dirty="0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C05AC7-B082-4F0A-8CB7-7BC1EBCFB6D0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400600"/>
          </a:xfrm>
        </p:spPr>
        <p:txBody>
          <a:bodyPr/>
          <a:lstStyle/>
          <a:p>
            <a:r>
              <a:rPr lang="uk-UA" sz="4000" dirty="0" smtClean="0"/>
              <a:t>Масштаб Регіон</a:t>
            </a:r>
            <a:endParaRPr lang="uk-UA" sz="4000" b="1" dirty="0" smtClean="0"/>
          </a:p>
          <a:p>
            <a:r>
              <a:rPr lang="uk-UA" sz="2800" dirty="0" smtClean="0"/>
              <a:t>масштабі </a:t>
            </a:r>
            <a:r>
              <a:rPr lang="uk-UA" sz="2800" b="1" dirty="0" smtClean="0"/>
              <a:t>регіону</a:t>
            </a:r>
            <a:r>
              <a:rPr lang="uk-UA" sz="2800" dirty="0" smtClean="0"/>
              <a:t> (табл. 1) виокремлено 4 типи профілів (1-4), можуть бути </a:t>
            </a:r>
            <a:r>
              <a:rPr lang="uk-UA" sz="2800" b="1" dirty="0" smtClean="0"/>
              <a:t>пояснені: </a:t>
            </a:r>
            <a:endParaRPr lang="uk-UA" sz="2800" dirty="0" smtClean="0"/>
          </a:p>
          <a:p>
            <a:r>
              <a:rPr lang="uk-UA" sz="2800" dirty="0" smtClean="0"/>
              <a:t>1. Тип +00 (</a:t>
            </a:r>
            <a:r>
              <a:rPr lang="uk-UA" sz="2800" b="1" dirty="0" smtClean="0"/>
              <a:t>п/к+</a:t>
            </a:r>
            <a:r>
              <a:rPr lang="uk-UA" sz="2800" dirty="0" smtClean="0"/>
              <a:t>; п/д0; д/к0) для класів 1, 2, 9 інтерпретується як функціонування механізму престижності максимально близького до </a:t>
            </a:r>
            <a:r>
              <a:rPr lang="uk-UA" sz="2800" b="1" i="1" dirty="0" smtClean="0"/>
              <a:t>моделі  ідеального ринку;</a:t>
            </a:r>
            <a:endParaRPr lang="uk-UA" sz="2800" dirty="0" smtClean="0"/>
          </a:p>
          <a:p>
            <a:r>
              <a:rPr lang="uk-UA" sz="2800" dirty="0" smtClean="0"/>
              <a:t> 2. Тип ++0 (п/к+ ; п/д+; д/к0) для класів 3, 6, 7, 8 – дія </a:t>
            </a:r>
            <a:r>
              <a:rPr lang="uk-UA" sz="2800" b="1" i="1" dirty="0" smtClean="0"/>
              <a:t>ринкового механізму  з суперечностями</a:t>
            </a:r>
            <a:r>
              <a:rPr lang="uk-UA" sz="2800" dirty="0" smtClean="0"/>
              <a:t>. Престижність набуває якостей доступності;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642942"/>
          </a:xfrm>
        </p:spPr>
        <p:txBody>
          <a:bodyPr>
            <a:noAutofit/>
          </a:bodyPr>
          <a:lstStyle/>
          <a:p>
            <a:pPr lvl="0"/>
            <a:r>
              <a:rPr lang="uk-UA" sz="1900" dirty="0" smtClean="0"/>
              <a:t>Престижність професій як психологічний показник моделі ринку праці</a:t>
            </a:r>
            <a:endParaRPr lang="uk-UA" sz="1900" dirty="0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C05AC7-B082-4F0A-8CB7-7BC1EBCFB6D0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400600"/>
          </a:xfrm>
        </p:spPr>
        <p:txBody>
          <a:bodyPr/>
          <a:lstStyle/>
          <a:p>
            <a:r>
              <a:rPr lang="uk-UA" sz="4000" dirty="0" smtClean="0"/>
              <a:t>Масштаб </a:t>
            </a:r>
            <a:r>
              <a:rPr lang="uk-UA" sz="4000" dirty="0" smtClean="0"/>
              <a:t>Регіон</a:t>
            </a:r>
            <a:endParaRPr lang="uk-UA" sz="4000" b="1" dirty="0" smtClean="0"/>
          </a:p>
          <a:p>
            <a:r>
              <a:rPr lang="uk-UA" sz="2800" dirty="0" smtClean="0"/>
              <a:t>3. Тип +++ (п/к+; п/д+; д/к+) для 5 класу – </a:t>
            </a:r>
            <a:r>
              <a:rPr lang="uk-UA" sz="2800" b="1" i="1" dirty="0" smtClean="0"/>
              <a:t>ринковий механізм  з великими суперечностями</a:t>
            </a:r>
            <a:r>
              <a:rPr lang="uk-UA" sz="2800" dirty="0" smtClean="0"/>
              <a:t>. Коли суперечність може компенсуватися великим потенціалом </a:t>
            </a:r>
            <a:r>
              <a:rPr lang="uk-UA" sz="2800" dirty="0" err="1" smtClean="0"/>
              <a:t>ринковості</a:t>
            </a:r>
            <a:r>
              <a:rPr lang="uk-UA" sz="2800" dirty="0" smtClean="0"/>
              <a:t>; </a:t>
            </a:r>
          </a:p>
          <a:p>
            <a:r>
              <a:rPr lang="uk-UA" sz="2800" dirty="0" smtClean="0"/>
              <a:t>4. Тип 00+  (п/к0; п/д0; д/к+) для 4 класу</a:t>
            </a:r>
            <a:r>
              <a:rPr lang="uk-UA" sz="2800" b="1" i="1" dirty="0" smtClean="0"/>
              <a:t> – неринковий алогічний  механізм ототожнення конкуренції з доступністю.</a:t>
            </a:r>
            <a:endParaRPr lang="uk-UA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642942"/>
          </a:xfrm>
        </p:spPr>
        <p:txBody>
          <a:bodyPr>
            <a:noAutofit/>
          </a:bodyPr>
          <a:lstStyle/>
          <a:p>
            <a:pPr lvl="0"/>
            <a:r>
              <a:rPr lang="uk-UA" sz="1900" dirty="0" smtClean="0"/>
              <a:t>Престижність професій як психологічний показник моделі ринку праці</a:t>
            </a:r>
            <a:endParaRPr lang="uk-UA" sz="1900" dirty="0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C05AC7-B082-4F0A-8CB7-7BC1EBCFB6D0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400600"/>
          </a:xfrm>
        </p:spPr>
        <p:txBody>
          <a:bodyPr/>
          <a:lstStyle/>
          <a:p>
            <a:r>
              <a:rPr lang="uk-UA" sz="4000" dirty="0" smtClean="0"/>
              <a:t>Масштаб </a:t>
            </a:r>
            <a:r>
              <a:rPr lang="uk-UA" sz="4000" dirty="0" smtClean="0"/>
              <a:t>Україна</a:t>
            </a:r>
          </a:p>
          <a:p>
            <a:r>
              <a:rPr lang="uk-UA" sz="3200" dirty="0" smtClean="0"/>
              <a:t>Перші чотири профілі в масштабі "</a:t>
            </a:r>
            <a:r>
              <a:rPr lang="uk-UA" sz="3200" dirty="0" err="1" smtClean="0"/>
              <a:t>Україна“</a:t>
            </a:r>
            <a:r>
              <a:rPr lang="uk-UA" sz="3200" dirty="0" smtClean="0"/>
              <a:t> повторюються</a:t>
            </a:r>
            <a:r>
              <a:rPr lang="uk-UA" sz="3200" dirty="0" smtClean="0"/>
              <a:t>, з наповненням іншими класами (1-й профіль характерний для оцінки 1 і 4 класів; 2-й профіль – 5 класу; 3-й профіль – 2 і 3 класів; 4-й профіль – 6 класу).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642942"/>
          </a:xfrm>
        </p:spPr>
        <p:txBody>
          <a:bodyPr>
            <a:noAutofit/>
          </a:bodyPr>
          <a:lstStyle/>
          <a:p>
            <a:pPr lvl="0"/>
            <a:r>
              <a:rPr lang="uk-UA" sz="1900" dirty="0" smtClean="0"/>
              <a:t>Престижність професій як психологічний показник моделі ринку праці</a:t>
            </a:r>
            <a:endParaRPr lang="uk-UA" sz="1900" dirty="0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C05AC7-B082-4F0A-8CB7-7BC1EBCFB6D0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0" y="764704"/>
            <a:ext cx="8964488" cy="5832648"/>
          </a:xfrm>
        </p:spPr>
        <p:txBody>
          <a:bodyPr/>
          <a:lstStyle/>
          <a:p>
            <a:r>
              <a:rPr lang="uk-UA" sz="3400" dirty="0" smtClean="0"/>
              <a:t>Масштаб </a:t>
            </a:r>
            <a:r>
              <a:rPr lang="uk-UA" sz="3400" dirty="0" smtClean="0"/>
              <a:t>Україна</a:t>
            </a:r>
          </a:p>
          <a:p>
            <a:r>
              <a:rPr lang="uk-UA" sz="1800" b="1" dirty="0" smtClean="0"/>
              <a:t>Актуалізуються</a:t>
            </a:r>
            <a:r>
              <a:rPr lang="uk-UA" sz="1800" dirty="0" smtClean="0"/>
              <a:t> ще </a:t>
            </a:r>
            <a:r>
              <a:rPr lang="uk-UA" sz="1800" dirty="0" smtClean="0"/>
              <a:t>три теоретично можливі профілі, які не було виявлено на попередньому місцевому рівні:</a:t>
            </a:r>
          </a:p>
          <a:p>
            <a:r>
              <a:rPr lang="uk-UA" sz="2500" dirty="0" smtClean="0"/>
              <a:t>5. Тип +0+ (п/к+; п/д0; д/к+) – притаманний ринковий моделі, оскільки передбачає утримання і обробку суперечності ринку праці, які не явно </a:t>
            </a:r>
            <a:r>
              <a:rPr lang="uk-UA" sz="2500" dirty="0" err="1" smtClean="0"/>
              <a:t>відрефлексовані</a:t>
            </a:r>
            <a:r>
              <a:rPr lang="uk-UA" sz="2500" dirty="0" smtClean="0"/>
              <a:t> – виявлено для 7 класу.</a:t>
            </a:r>
          </a:p>
          <a:p>
            <a:r>
              <a:rPr lang="uk-UA" sz="2500" dirty="0" smtClean="0"/>
              <a:t>6. Тип 0+0 (п/к0; п/д+; д/к0) – притаманний не ринковій моделі, виявлений для 8 класу.</a:t>
            </a:r>
          </a:p>
          <a:p>
            <a:r>
              <a:rPr lang="uk-UA" sz="2500" dirty="0" smtClean="0"/>
              <a:t>7. Тип 000 (код: п/д0; п/к0; д/к0) – фрагментарний, притаманний неринковий моделі, несуперечливий і відповідно </a:t>
            </a:r>
            <a:r>
              <a:rPr lang="uk-UA" sz="2500" dirty="0" err="1" smtClean="0"/>
              <a:t>неопановується</a:t>
            </a:r>
            <a:r>
              <a:rPr lang="uk-UA" sz="2500" dirty="0" smtClean="0"/>
              <a:t>) – виявлено для 9 класу.</a:t>
            </a:r>
          </a:p>
          <a:p>
            <a:endParaRPr lang="uk-UA" sz="4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642942"/>
          </a:xfrm>
        </p:spPr>
        <p:txBody>
          <a:bodyPr>
            <a:noAutofit/>
          </a:bodyPr>
          <a:lstStyle/>
          <a:p>
            <a:pPr lvl="0"/>
            <a:r>
              <a:rPr lang="uk-UA" sz="1900" dirty="0" smtClean="0"/>
              <a:t>Престижність професій як психологічний показник моделі ринку праці</a:t>
            </a:r>
            <a:endParaRPr lang="uk-UA" sz="1900" dirty="0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C05AC7-B082-4F0A-8CB7-7BC1EBCFB6D0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0" y="764704"/>
            <a:ext cx="8964488" cy="5832648"/>
          </a:xfrm>
        </p:spPr>
        <p:txBody>
          <a:bodyPr/>
          <a:lstStyle/>
          <a:p>
            <a:r>
              <a:rPr lang="uk-UA" sz="4000" dirty="0" smtClean="0"/>
              <a:t>Масштаб </a:t>
            </a:r>
            <a:r>
              <a:rPr lang="uk-UA" sz="4000" b="1" dirty="0" smtClean="0"/>
              <a:t>Світ</a:t>
            </a:r>
            <a:endParaRPr lang="uk-UA" sz="4000" b="1" dirty="0" smtClean="0"/>
          </a:p>
          <a:p>
            <a:r>
              <a:rPr lang="uk-UA" sz="3200" dirty="0" smtClean="0"/>
              <a:t>У </a:t>
            </a:r>
            <a:r>
              <a:rPr lang="uk-UA" sz="3200" dirty="0" smtClean="0"/>
              <a:t>масштабі "Світ" </a:t>
            </a:r>
            <a:r>
              <a:rPr lang="uk-UA" sz="3200" dirty="0" smtClean="0"/>
              <a:t>не </a:t>
            </a:r>
            <a:r>
              <a:rPr lang="uk-UA" sz="3200" dirty="0" smtClean="0"/>
              <a:t>актуалізується нових профілів. Тому теоретично можливий 8 тип профілю 0++ (п/к0; п/д+; д/к+) емпірично не виявлено.</a:t>
            </a:r>
          </a:p>
          <a:p>
            <a:r>
              <a:rPr lang="uk-UA" sz="3200" dirty="0" smtClean="0"/>
              <a:t>Вже актуалізовані профілі на даному рівні наповнюються так: другий профіль –1 класом, третій 2, 3, 6 класом, п’ятий –7 класом, сьомий – 4, 5, 8, 9 класом.</a:t>
            </a:r>
          </a:p>
          <a:p>
            <a:endParaRPr lang="uk-UA" sz="4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642942"/>
          </a:xfrm>
        </p:spPr>
        <p:txBody>
          <a:bodyPr>
            <a:noAutofit/>
          </a:bodyPr>
          <a:lstStyle/>
          <a:p>
            <a:pPr lvl="0"/>
            <a:r>
              <a:rPr lang="uk-UA" sz="1900" dirty="0" smtClean="0"/>
              <a:t>Престижність професій як психологічний показник моделі ринку праці</a:t>
            </a:r>
            <a:endParaRPr lang="uk-UA" sz="1900" dirty="0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C05AC7-B082-4F0A-8CB7-7BC1EBCFB6D0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0" y="764704"/>
            <a:ext cx="8964488" cy="5832648"/>
          </a:xfrm>
        </p:spPr>
        <p:txBody>
          <a:bodyPr/>
          <a:lstStyle/>
          <a:p>
            <a:r>
              <a:rPr lang="uk-UA" sz="4000" dirty="0" smtClean="0"/>
              <a:t>Тренди </a:t>
            </a:r>
            <a:endParaRPr lang="uk-UA" sz="4000" b="1" dirty="0" smtClean="0"/>
          </a:p>
          <a:p>
            <a:r>
              <a:rPr lang="uk-UA" sz="4000" b="1" dirty="0" smtClean="0"/>
              <a:t>Основні</a:t>
            </a:r>
            <a:r>
              <a:rPr lang="uk-UA" sz="4000" dirty="0" smtClean="0"/>
              <a:t> </a:t>
            </a:r>
            <a:r>
              <a:rPr lang="uk-UA" sz="4000" dirty="0" smtClean="0"/>
              <a:t>тренди охоплюють всю систему і пов'язані з трьома координатами рівня абстрактності. </a:t>
            </a:r>
            <a:endParaRPr lang="uk-UA" sz="4000" dirty="0" smtClean="0"/>
          </a:p>
          <a:p>
            <a:r>
              <a:rPr lang="uk-UA" sz="4000" b="1" dirty="0" smtClean="0"/>
              <a:t>Додаткові</a:t>
            </a:r>
            <a:r>
              <a:rPr lang="uk-UA" sz="4000" dirty="0" smtClean="0"/>
              <a:t> </a:t>
            </a:r>
            <a:r>
              <a:rPr lang="uk-UA" sz="4000" dirty="0" smtClean="0"/>
              <a:t>тренди зачіпають 2 з трьох рівнів.</a:t>
            </a:r>
          </a:p>
          <a:p>
            <a:endParaRPr lang="uk-UA" sz="4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642942"/>
          </a:xfrm>
        </p:spPr>
        <p:txBody>
          <a:bodyPr>
            <a:noAutofit/>
          </a:bodyPr>
          <a:lstStyle/>
          <a:p>
            <a:pPr lvl="0"/>
            <a:r>
              <a:rPr lang="uk-UA" sz="1900" dirty="0" smtClean="0"/>
              <a:t>Престижність професій як психологічний показник моделі ринку праці</a:t>
            </a:r>
            <a:endParaRPr lang="uk-UA" sz="1900" dirty="0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C05AC7-B082-4F0A-8CB7-7BC1EBCFB6D0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0" y="764704"/>
            <a:ext cx="8964488" cy="5832648"/>
          </a:xfrm>
        </p:spPr>
        <p:txBody>
          <a:bodyPr/>
          <a:lstStyle/>
          <a:p>
            <a:r>
              <a:rPr lang="uk-UA" sz="4000" b="1" dirty="0" smtClean="0"/>
              <a:t>Основні</a:t>
            </a:r>
            <a:endParaRPr lang="uk-UA" sz="4000" b="1" dirty="0" smtClean="0"/>
          </a:p>
          <a:p>
            <a:r>
              <a:rPr lang="uk-UA" dirty="0" smtClean="0"/>
              <a:t>1</a:t>
            </a:r>
            <a:r>
              <a:rPr lang="uk-UA" dirty="0" smtClean="0"/>
              <a:t>. Зменшується зв'язок престижності і </a:t>
            </a:r>
            <a:r>
              <a:rPr lang="uk-UA" dirty="0" err="1" smtClean="0"/>
              <a:t>конкурентності</a:t>
            </a:r>
            <a:r>
              <a:rPr lang="uk-UA" dirty="0" smtClean="0"/>
              <a:t> (зменшується кількість класів, які містять п/к+ з 8 до 4), що зумовлено психологічною ілюзією, відчуттям можливості втекти від конкуренції на місцевому ринку праці за допомогою міграції на ширший ринок.</a:t>
            </a:r>
          </a:p>
          <a:p>
            <a:r>
              <a:rPr lang="uk-UA" dirty="0" smtClean="0"/>
              <a:t>2. Збільшується кількість класів, що суперечливо оцінюються за 7 (не відображення суперечностей) і  3 типом профілю (опанованих ринкових суперечностей), це цілком адекватна тенденція.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642942"/>
          </a:xfrm>
        </p:spPr>
        <p:txBody>
          <a:bodyPr>
            <a:noAutofit/>
          </a:bodyPr>
          <a:lstStyle/>
          <a:p>
            <a:pPr lvl="0"/>
            <a:r>
              <a:rPr lang="uk-UA" sz="1900" dirty="0" smtClean="0"/>
              <a:t>Престижність професій як психологічний показник моделі ринку праці</a:t>
            </a:r>
            <a:endParaRPr lang="uk-UA" sz="1900" dirty="0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C05AC7-B082-4F0A-8CB7-7BC1EBCFB6D0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0" y="764704"/>
            <a:ext cx="8964488" cy="5832648"/>
          </a:xfrm>
        </p:spPr>
        <p:txBody>
          <a:bodyPr/>
          <a:lstStyle/>
          <a:p>
            <a:r>
              <a:rPr lang="uk-UA" sz="4000" b="1" dirty="0" smtClean="0"/>
              <a:t>Основні</a:t>
            </a:r>
            <a:endParaRPr lang="uk-UA" sz="4000" b="1" dirty="0" smtClean="0"/>
          </a:p>
          <a:p>
            <a:r>
              <a:rPr lang="uk-UA" sz="3600" dirty="0" smtClean="0"/>
              <a:t>3</a:t>
            </a:r>
            <a:r>
              <a:rPr lang="uk-UA" sz="3600" dirty="0" smtClean="0"/>
              <a:t>. Жоден клас не зберігає свій профіль при дворазовій зміні масштабу оцінки, тобто механізм престижності оцінки класів професій функціонує по-різному при функціонуванні оцінщиків у рефлексивній позиції</a:t>
            </a:r>
            <a:r>
              <a:rPr lang="uk-UA" sz="3600" dirty="0" smtClean="0"/>
              <a:t>.</a:t>
            </a:r>
            <a:endParaRPr lang="uk-UA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642942"/>
          </a:xfrm>
        </p:spPr>
        <p:txBody>
          <a:bodyPr>
            <a:noAutofit/>
          </a:bodyPr>
          <a:lstStyle/>
          <a:p>
            <a:pPr lvl="0"/>
            <a:r>
              <a:rPr lang="uk-UA" sz="1900" dirty="0" smtClean="0"/>
              <a:t>Престижність професій як психологічний показник моделі ринку праці</a:t>
            </a:r>
            <a:endParaRPr lang="uk-UA" sz="1900" dirty="0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C05AC7-B082-4F0A-8CB7-7BC1EBCFB6D0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0" y="764704"/>
            <a:ext cx="8964488" cy="5832648"/>
          </a:xfrm>
        </p:spPr>
        <p:txBody>
          <a:bodyPr/>
          <a:lstStyle/>
          <a:p>
            <a:r>
              <a:rPr lang="uk-UA" sz="4000" b="1" dirty="0" smtClean="0"/>
              <a:t>Додаткові</a:t>
            </a:r>
            <a:endParaRPr lang="uk-UA" sz="4000" b="1" dirty="0" smtClean="0"/>
          </a:p>
          <a:p>
            <a:r>
              <a:rPr lang="uk-UA" sz="2900" dirty="0" smtClean="0"/>
              <a:t>1</a:t>
            </a:r>
            <a:r>
              <a:rPr lang="uk-UA" sz="2900" dirty="0" smtClean="0"/>
              <a:t>. Класи 2, 3, 9 змінюють свій профіль при зміні масштабу оцінки "регіон – Україна", але зберігають при наступному переході (від України до світу), тобто для оцінки професіоналів і фахівців на регіональному ринку механізм престижності діє інакше, ніж на рівні країни і світу в цілому, тобто більш суперечливо (Клас 2 змінює профіль  з 1 на 3 тип, а  Клас 3 –  з 2 на 3). Оцінка престижності найпростіших робітничих професій 9 класу теж має різний </a:t>
            </a:r>
            <a:r>
              <a:rPr lang="uk-UA" sz="2900" dirty="0" smtClean="0"/>
              <a:t>механізм</a:t>
            </a:r>
            <a:endParaRPr lang="uk-UA" sz="2800" dirty="0" smtClean="0"/>
          </a:p>
          <a:p>
            <a:endParaRPr lang="uk-UA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642942"/>
          </a:xfrm>
        </p:spPr>
        <p:txBody>
          <a:bodyPr>
            <a:noAutofit/>
          </a:bodyPr>
          <a:lstStyle/>
          <a:p>
            <a:pPr lvl="0"/>
            <a:r>
              <a:rPr lang="uk-UA" sz="1900" dirty="0" smtClean="0"/>
              <a:t>Престижність професій як психологічний показник моделі ринку праці</a:t>
            </a:r>
            <a:endParaRPr lang="uk-UA" sz="1900" dirty="0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C05AC7-B082-4F0A-8CB7-7BC1EBCFB6D0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400600"/>
          </a:xfrm>
        </p:spPr>
        <p:txBody>
          <a:bodyPr/>
          <a:lstStyle/>
          <a:p>
            <a:r>
              <a:rPr lang="uk-UA" sz="4000" b="1" dirty="0" smtClean="0"/>
              <a:t>Мета</a:t>
            </a:r>
          </a:p>
          <a:p>
            <a:pPr lvl="1"/>
            <a:r>
              <a:rPr lang="uk-UA" sz="4000" dirty="0" smtClean="0"/>
              <a:t>Розробити  модель ринку праці на основі вимірів </a:t>
            </a:r>
            <a:r>
              <a:rPr lang="uk-UA" sz="4000" dirty="0" err="1" smtClean="0"/>
              <a:t>престижністі</a:t>
            </a:r>
            <a:r>
              <a:rPr lang="uk-UA" sz="4000" dirty="0" smtClean="0"/>
              <a:t> професій та занять  через зміну рівня абстрактності та балансу потреб виробництва та робітника</a:t>
            </a:r>
            <a:endParaRPr lang="uk-UA" sz="4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642942"/>
          </a:xfrm>
        </p:spPr>
        <p:txBody>
          <a:bodyPr>
            <a:noAutofit/>
          </a:bodyPr>
          <a:lstStyle/>
          <a:p>
            <a:pPr lvl="0"/>
            <a:r>
              <a:rPr lang="uk-UA" sz="1900" dirty="0" smtClean="0"/>
              <a:t>Престижність професій як психологічний показник моделі ринку праці</a:t>
            </a:r>
            <a:endParaRPr lang="uk-UA" sz="1900" dirty="0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C05AC7-B082-4F0A-8CB7-7BC1EBCFB6D0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0" y="764704"/>
            <a:ext cx="8964488" cy="5832648"/>
          </a:xfrm>
        </p:spPr>
        <p:txBody>
          <a:bodyPr/>
          <a:lstStyle/>
          <a:p>
            <a:r>
              <a:rPr lang="uk-UA" sz="4000" b="1" dirty="0" smtClean="0"/>
              <a:t>Додаткові</a:t>
            </a:r>
            <a:endParaRPr lang="uk-UA" sz="4000" b="1" dirty="0" smtClean="0"/>
          </a:p>
          <a:p>
            <a:pPr>
              <a:buNone/>
            </a:pPr>
            <a:r>
              <a:rPr lang="uk-UA" sz="2800" dirty="0" smtClean="0"/>
              <a:t>престижності </a:t>
            </a:r>
            <a:r>
              <a:rPr lang="uk-UA" sz="2800" dirty="0" smtClean="0"/>
              <a:t>для регіонального і державного масштабів: якщо на рівні регіону більше функціонують уявлення, похідні від ринкової моделі, то при переході до державного рівня суперечності перестають відбиватися свідомістю оцінщиків (Клас 9 змінює профіль з 1 на 7 тип). Тобто функціонує ілюзія ще одного типу, яка зумовлює внутрішню міграцію </a:t>
            </a:r>
            <a:r>
              <a:rPr lang="uk-UA" sz="2800" dirty="0" err="1" smtClean="0"/>
              <a:t>низькокваліфікованих</a:t>
            </a:r>
            <a:r>
              <a:rPr lang="uk-UA" sz="2800" dirty="0" smtClean="0"/>
              <a:t> робітників, адже суперечності приписуються тільки регіональному ринку праці і вже не відбиваються при збільшенні масштабу</a:t>
            </a:r>
            <a:r>
              <a:rPr lang="uk-UA" sz="2800" dirty="0" smtClean="0"/>
              <a:t>.</a:t>
            </a:r>
            <a:endParaRPr lang="uk-UA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642942"/>
          </a:xfrm>
        </p:spPr>
        <p:txBody>
          <a:bodyPr>
            <a:noAutofit/>
          </a:bodyPr>
          <a:lstStyle/>
          <a:p>
            <a:pPr lvl="0"/>
            <a:r>
              <a:rPr lang="uk-UA" sz="1900" dirty="0" smtClean="0"/>
              <a:t>Престижність професій як психологічний показник моделі ринку праці</a:t>
            </a:r>
            <a:endParaRPr lang="uk-UA" sz="1900" dirty="0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C05AC7-B082-4F0A-8CB7-7BC1EBCFB6D0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0" y="764704"/>
            <a:ext cx="8964488" cy="5832648"/>
          </a:xfrm>
        </p:spPr>
        <p:txBody>
          <a:bodyPr/>
          <a:lstStyle/>
          <a:p>
            <a:r>
              <a:rPr lang="uk-UA" sz="4000" b="1" dirty="0" smtClean="0"/>
              <a:t>Додаткові</a:t>
            </a:r>
            <a:endParaRPr lang="uk-UA" sz="4000" b="1" dirty="0" smtClean="0"/>
          </a:p>
          <a:p>
            <a:r>
              <a:rPr lang="uk-UA" sz="3600" dirty="0" smtClean="0"/>
              <a:t>2</a:t>
            </a:r>
            <a:r>
              <a:rPr lang="uk-UA" sz="3600" dirty="0" smtClean="0"/>
              <a:t>. Натомість, Клас 1вищих посадовців і </a:t>
            </a:r>
            <a:r>
              <a:rPr lang="uk-UA" sz="3600" dirty="0" err="1" smtClean="0"/>
              <a:t>законотворців</a:t>
            </a:r>
            <a:r>
              <a:rPr lang="uk-UA" sz="3600" dirty="0" smtClean="0"/>
              <a:t> змінює свій профіль при зміні масштабу оцінки від України до світу, не маючи відмінності між регіональним і державними масштабами оцінки.</a:t>
            </a:r>
          </a:p>
          <a:p>
            <a:endParaRPr lang="uk-UA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642942"/>
          </a:xfrm>
        </p:spPr>
        <p:txBody>
          <a:bodyPr>
            <a:noAutofit/>
          </a:bodyPr>
          <a:lstStyle/>
          <a:p>
            <a:pPr lvl="0"/>
            <a:r>
              <a:rPr lang="uk-UA" sz="1900" dirty="0" smtClean="0"/>
              <a:t>Престижність професій як психологічний показник моделі ринку праці</a:t>
            </a:r>
            <a:endParaRPr lang="uk-UA" sz="1900" dirty="0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C05AC7-B082-4F0A-8CB7-7BC1EBCFB6D0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0" y="764704"/>
            <a:ext cx="8964488" cy="5832648"/>
          </a:xfrm>
        </p:spPr>
        <p:txBody>
          <a:bodyPr/>
          <a:lstStyle/>
          <a:p>
            <a:r>
              <a:rPr lang="uk-UA" sz="4000" b="1" dirty="0" smtClean="0"/>
              <a:t>Висновок</a:t>
            </a:r>
          </a:p>
          <a:p>
            <a:r>
              <a:rPr lang="uk-UA" sz="3200" dirty="0" smtClean="0"/>
              <a:t>Модель ринку </a:t>
            </a:r>
            <a:r>
              <a:rPr lang="uk-UA" sz="3200" dirty="0" smtClean="0"/>
              <a:t>праці на основі вимірів </a:t>
            </a:r>
            <a:r>
              <a:rPr lang="uk-UA" sz="3200" dirty="0" err="1" smtClean="0"/>
              <a:t>престижністі</a:t>
            </a:r>
            <a:r>
              <a:rPr lang="uk-UA" sz="3200" dirty="0" smtClean="0"/>
              <a:t> професій та занять  через зміну рівня абстрактності </a:t>
            </a:r>
            <a:r>
              <a:rPr lang="ru-RU" sz="3200" dirty="0" err="1" smtClean="0"/>
              <a:t>емпірично</a:t>
            </a:r>
            <a:r>
              <a:rPr lang="ru-RU" sz="3200" dirty="0" smtClean="0"/>
              <a:t> </a:t>
            </a:r>
            <a:r>
              <a:rPr lang="ru-RU" sz="3200" dirty="0" err="1" smtClean="0"/>
              <a:t>зафіксована</a:t>
            </a:r>
            <a:r>
              <a:rPr lang="ru-RU" sz="3200" dirty="0" smtClean="0"/>
              <a:t> </a:t>
            </a:r>
            <a:r>
              <a:rPr lang="ru-RU" sz="3200" dirty="0" err="1" smtClean="0"/>
              <a:t>розробленим</a:t>
            </a:r>
            <a:r>
              <a:rPr lang="ru-RU" sz="3200" dirty="0" smtClean="0"/>
              <a:t> </a:t>
            </a:r>
            <a:r>
              <a:rPr lang="ru-RU" sz="3200" dirty="0" err="1" smtClean="0"/>
              <a:t>методичним</a:t>
            </a:r>
            <a:r>
              <a:rPr lang="ru-RU" sz="3200" dirty="0" smtClean="0"/>
              <a:t> </a:t>
            </a:r>
            <a:r>
              <a:rPr lang="ru-RU" sz="3200" dirty="0" err="1" smtClean="0"/>
              <a:t>апаратом</a:t>
            </a:r>
            <a:r>
              <a:rPr lang="ru-RU" sz="3200" dirty="0" smtClean="0"/>
              <a:t>. </a:t>
            </a:r>
          </a:p>
          <a:p>
            <a:r>
              <a:rPr lang="ru-RU" sz="3200" dirty="0" err="1" smtClean="0"/>
              <a:t>Громадська</a:t>
            </a:r>
            <a:r>
              <a:rPr lang="ru-RU" sz="3200" dirty="0" smtClean="0"/>
              <a:t> думка </a:t>
            </a:r>
            <a:r>
              <a:rPr lang="uk-UA" sz="3200" dirty="0" err="1" smtClean="0"/>
              <a:t>престижністі</a:t>
            </a:r>
            <a:r>
              <a:rPr lang="uk-UA" sz="3200" dirty="0" smtClean="0"/>
              <a:t> </a:t>
            </a:r>
            <a:r>
              <a:rPr lang="ru-RU" sz="3200" dirty="0" err="1" smtClean="0"/>
              <a:t>є</a:t>
            </a:r>
            <a:r>
              <a:rPr lang="ru-RU" sz="3200" dirty="0" smtClean="0"/>
              <a:t> </a:t>
            </a:r>
            <a:r>
              <a:rPr lang="ru-RU" sz="3200" dirty="0" err="1" smtClean="0"/>
              <a:t>адекватним</a:t>
            </a:r>
            <a:r>
              <a:rPr lang="ru-RU" sz="3200" dirty="0" smtClean="0"/>
              <a:t> </a:t>
            </a:r>
            <a:r>
              <a:rPr lang="ru-RU" sz="3200" dirty="0" err="1" smtClean="0"/>
              <a:t>індикатором</a:t>
            </a:r>
            <a:r>
              <a:rPr lang="ru-RU" sz="3200" dirty="0" smtClean="0"/>
              <a:t> </a:t>
            </a:r>
            <a:r>
              <a:rPr lang="ru-RU" sz="3200" dirty="0" err="1" smtClean="0"/>
              <a:t>психологічного</a:t>
            </a:r>
            <a:r>
              <a:rPr lang="ru-RU" sz="3200" dirty="0" smtClean="0"/>
              <a:t> </a:t>
            </a:r>
            <a:r>
              <a:rPr lang="ru-RU" sz="3200" dirty="0" err="1" smtClean="0"/>
              <a:t>еквіваленту</a:t>
            </a:r>
            <a:r>
              <a:rPr lang="ru-RU" sz="3200" dirty="0" smtClean="0"/>
              <a:t> </a:t>
            </a:r>
            <a:r>
              <a:rPr lang="ru-RU" sz="3200" dirty="0" err="1" smtClean="0"/>
              <a:t>економічного</a:t>
            </a:r>
            <a:r>
              <a:rPr lang="ru-RU" sz="3200" dirty="0" smtClean="0"/>
              <a:t> </a:t>
            </a:r>
            <a:r>
              <a:rPr lang="ru-RU" sz="3200" dirty="0" err="1" smtClean="0"/>
              <a:t>розвитку</a:t>
            </a:r>
            <a:r>
              <a:rPr lang="ru-RU" sz="3200" dirty="0" smtClean="0"/>
              <a:t> в </a:t>
            </a:r>
            <a:r>
              <a:rPr lang="ru-RU" sz="3200" dirty="0" err="1" smtClean="0"/>
              <a:t>перехідний</a:t>
            </a:r>
            <a:r>
              <a:rPr lang="ru-RU" sz="3200" dirty="0" smtClean="0"/>
              <a:t> </a:t>
            </a:r>
            <a:r>
              <a:rPr lang="ru-RU" sz="3200" dirty="0" err="1" smtClean="0"/>
              <a:t>період</a:t>
            </a:r>
            <a:r>
              <a:rPr lang="ru-RU" sz="3200" dirty="0" smtClean="0"/>
              <a:t> </a:t>
            </a:r>
            <a:r>
              <a:rPr lang="ru-RU" sz="3200" dirty="0" err="1" smtClean="0"/>
              <a:t>трансформації</a:t>
            </a:r>
            <a:r>
              <a:rPr lang="ru-RU" sz="3200" dirty="0" smtClean="0"/>
              <a:t> </a:t>
            </a:r>
            <a:r>
              <a:rPr lang="ru-RU" sz="3200" dirty="0" err="1" smtClean="0"/>
              <a:t>суспільства</a:t>
            </a:r>
            <a:r>
              <a:rPr lang="ru-RU" sz="3200" dirty="0" smtClean="0"/>
              <a:t>.</a:t>
            </a:r>
            <a:endParaRPr lang="uk-UA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71546"/>
            <a:ext cx="8929718" cy="5572164"/>
          </a:xfrm>
        </p:spPr>
        <p:txBody>
          <a:bodyPr>
            <a:normAutofit/>
          </a:bodyPr>
          <a:lstStyle/>
          <a:p>
            <a:pPr indent="0" algn="ctr">
              <a:spcBef>
                <a:spcPts val="2000"/>
              </a:spcBef>
            </a:pPr>
            <a:endParaRPr lang="uk-UA" sz="5400" dirty="0" smtClean="0"/>
          </a:p>
          <a:p>
            <a:pPr indent="0" algn="ctr">
              <a:spcBef>
                <a:spcPts val="2000"/>
              </a:spcBef>
            </a:pPr>
            <a:endParaRPr lang="uk-UA" sz="5400" dirty="0" smtClean="0"/>
          </a:p>
          <a:p>
            <a:pPr indent="0" algn="ctr">
              <a:spcBef>
                <a:spcPts val="2000"/>
              </a:spcBef>
            </a:pPr>
            <a:r>
              <a:rPr lang="uk-UA" sz="5400" dirty="0" smtClean="0"/>
              <a:t>Дякую за увагу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107157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      </a:t>
            </a:r>
            <a:r>
              <a:rPr lang="ru-RU" sz="2400" dirty="0" err="1" smtClean="0"/>
              <a:t>Престижність</a:t>
            </a:r>
            <a:r>
              <a:rPr lang="ru-RU" sz="2400" dirty="0" smtClean="0"/>
              <a:t> </a:t>
            </a:r>
            <a:r>
              <a:rPr lang="ru-RU" sz="2400" dirty="0" err="1" smtClean="0"/>
              <a:t>професій</a:t>
            </a:r>
            <a:r>
              <a:rPr lang="ru-RU" sz="2400" dirty="0" smtClean="0"/>
              <a:t>  як </a:t>
            </a:r>
            <a:r>
              <a:rPr lang="ru-RU" sz="2400" dirty="0" err="1" smtClean="0"/>
              <a:t>психологічний</a:t>
            </a:r>
            <a:r>
              <a:rPr lang="ru-RU" sz="2400" dirty="0" smtClean="0"/>
              <a:t> </a:t>
            </a:r>
            <a:r>
              <a:rPr lang="ru-RU" sz="2400" dirty="0" err="1" smtClean="0"/>
              <a:t>показник</a:t>
            </a:r>
            <a:r>
              <a:rPr lang="ru-RU" sz="2400" dirty="0" smtClean="0"/>
              <a:t> </a:t>
            </a:r>
            <a:r>
              <a:rPr lang="ru-RU" sz="2400" dirty="0" err="1" smtClean="0"/>
              <a:t>моделі</a:t>
            </a:r>
            <a:r>
              <a:rPr lang="ru-RU" sz="2400" dirty="0" smtClean="0"/>
              <a:t> ринку </a:t>
            </a:r>
            <a:r>
              <a:rPr lang="ru-RU" sz="2400" dirty="0" err="1" smtClean="0"/>
              <a:t>праці</a:t>
            </a:r>
            <a:r>
              <a:rPr lang="ru-RU" sz="36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36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uk-UA" sz="23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uk-UA" sz="23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C05AC7-B082-4F0A-8CB7-7BC1EBCFB6D0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642942"/>
          </a:xfrm>
        </p:spPr>
        <p:txBody>
          <a:bodyPr>
            <a:normAutofit/>
          </a:bodyPr>
          <a:lstStyle/>
          <a:p>
            <a:pPr algn="ctr"/>
            <a:r>
              <a:rPr lang="uk-UA" sz="1700" dirty="0" smtClean="0"/>
              <a:t>Зв’язаність оцінок професій належних до класів в </a:t>
            </a:r>
            <a:r>
              <a:rPr lang="uk-UA" sz="1700" dirty="0" smtClean="0"/>
              <a:t>МАСШТАБАХ за НАПРЯМАМИ</a:t>
            </a:r>
            <a:endParaRPr lang="uk-UA" sz="17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C05AC7-B082-4F0A-8CB7-7BC1EBCFB6D0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400600"/>
          </a:xfrm>
        </p:spPr>
        <p:txBody>
          <a:bodyPr/>
          <a:lstStyle/>
          <a:p>
            <a:r>
              <a:rPr lang="uk-UA" sz="2800" b="1" dirty="0" smtClean="0"/>
              <a:t>МАСШТАБИ</a:t>
            </a:r>
            <a:r>
              <a:rPr lang="uk-UA" sz="2800" dirty="0" smtClean="0"/>
              <a:t> </a:t>
            </a:r>
            <a:r>
              <a:rPr lang="uk-UA" sz="2400" dirty="0" smtClean="0"/>
              <a:t>(рівень абстрактності) </a:t>
            </a:r>
            <a:r>
              <a:rPr lang="uk-UA" sz="2500" dirty="0" smtClean="0"/>
              <a:t>відповідей </a:t>
            </a:r>
            <a:r>
              <a:rPr lang="uk-UA" sz="2500" dirty="0" smtClean="0"/>
              <a:t>на відкриті </a:t>
            </a:r>
            <a:r>
              <a:rPr lang="uk-UA" sz="2500" dirty="0" smtClean="0"/>
              <a:t>запитання</a:t>
            </a:r>
          </a:p>
          <a:p>
            <a:pPr lvl="1"/>
            <a:r>
              <a:rPr lang="uk-UA" dirty="0" smtClean="0"/>
              <a:t>Регіон</a:t>
            </a:r>
          </a:p>
          <a:p>
            <a:pPr lvl="1"/>
            <a:r>
              <a:rPr lang="uk-UA" dirty="0" smtClean="0"/>
              <a:t>Україна</a:t>
            </a:r>
          </a:p>
          <a:p>
            <a:pPr lvl="1"/>
            <a:r>
              <a:rPr lang="uk-UA" dirty="0" smtClean="0"/>
              <a:t>Світ</a:t>
            </a:r>
          </a:p>
          <a:p>
            <a:r>
              <a:rPr lang="uk-UA" b="1" dirty="0" smtClean="0"/>
              <a:t>НАПРЯМАМИ</a:t>
            </a:r>
            <a:r>
              <a:rPr lang="uk-UA" dirty="0" smtClean="0"/>
              <a:t>: </a:t>
            </a:r>
          </a:p>
          <a:p>
            <a:pPr lvl="1"/>
            <a:r>
              <a:rPr lang="uk-UA" dirty="0" smtClean="0"/>
              <a:t>Престижні</a:t>
            </a:r>
          </a:p>
          <a:p>
            <a:pPr lvl="1"/>
            <a:r>
              <a:rPr lang="uk-UA" dirty="0" smtClean="0"/>
              <a:t>конкурентні </a:t>
            </a:r>
            <a:r>
              <a:rPr lang="uk-UA" dirty="0" smtClean="0"/>
              <a:t>(не вистачає робочих місць</a:t>
            </a:r>
            <a:r>
              <a:rPr lang="uk-UA" dirty="0" smtClean="0"/>
              <a:t>)</a:t>
            </a:r>
          </a:p>
          <a:p>
            <a:pPr lvl="1"/>
            <a:r>
              <a:rPr lang="uk-UA" dirty="0" err="1" smtClean="0"/>
              <a:t>дефіцитарні</a:t>
            </a:r>
            <a:r>
              <a:rPr lang="uk-UA" dirty="0" smtClean="0"/>
              <a:t> </a:t>
            </a:r>
            <a:r>
              <a:rPr lang="uk-UA" dirty="0" smtClean="0"/>
              <a:t>(нестача кадрів</a:t>
            </a:r>
            <a:r>
              <a:rPr lang="uk-UA" dirty="0" smtClean="0"/>
              <a:t>)</a:t>
            </a:r>
          </a:p>
          <a:p>
            <a:pPr lvl="1">
              <a:spcBef>
                <a:spcPts val="1200"/>
              </a:spcBef>
              <a:buNone/>
            </a:pPr>
            <a:r>
              <a:rPr lang="uk-UA" sz="2600" b="1" dirty="0" smtClean="0"/>
              <a:t>Попарні кореляції </a:t>
            </a:r>
            <a:r>
              <a:rPr lang="uk-UA" sz="2600" b="1" dirty="0" err="1" smtClean="0"/>
              <a:t>напрямамів</a:t>
            </a:r>
            <a:r>
              <a:rPr lang="uk-UA" sz="2600" b="1" dirty="0" smtClean="0"/>
              <a:t> за </a:t>
            </a:r>
            <a:r>
              <a:rPr lang="uk-UA" sz="2600" b="1" dirty="0" err="1" smtClean="0"/>
              <a:t>Кенделлом</a:t>
            </a:r>
            <a:r>
              <a:rPr lang="uk-UA" sz="2600" b="1" dirty="0" smtClean="0"/>
              <a:t> </a:t>
            </a:r>
          </a:p>
          <a:p>
            <a:pPr lvl="1"/>
            <a:r>
              <a:rPr lang="uk-UA" sz="2200" dirty="0" smtClean="0"/>
              <a:t>престижності </a:t>
            </a:r>
            <a:r>
              <a:rPr lang="uk-UA" sz="2200" dirty="0" smtClean="0"/>
              <a:t>і </a:t>
            </a:r>
            <a:r>
              <a:rPr lang="uk-UA" sz="2200" dirty="0" err="1" smtClean="0"/>
              <a:t>конкурентності</a:t>
            </a:r>
            <a:r>
              <a:rPr lang="uk-UA" sz="2200" dirty="0" smtClean="0"/>
              <a:t> </a:t>
            </a:r>
            <a:r>
              <a:rPr lang="uk-UA" sz="2200" dirty="0" smtClean="0"/>
              <a:t>професій</a:t>
            </a:r>
            <a:r>
              <a:rPr lang="uk-UA" sz="2200" dirty="0" smtClean="0"/>
              <a:t> </a:t>
            </a:r>
            <a:r>
              <a:rPr lang="uk-UA" sz="2200" dirty="0" smtClean="0"/>
              <a:t> </a:t>
            </a:r>
            <a:r>
              <a:rPr lang="uk-UA" sz="2000" dirty="0" smtClean="0"/>
              <a:t> – </a:t>
            </a:r>
            <a:r>
              <a:rPr lang="uk-UA" sz="2400" b="1" dirty="0" smtClean="0"/>
              <a:t>"</a:t>
            </a:r>
            <a:r>
              <a:rPr lang="uk-UA" sz="2400" b="1" dirty="0" smtClean="0"/>
              <a:t>п/к</a:t>
            </a:r>
            <a:r>
              <a:rPr lang="uk-UA" sz="2400" b="1" dirty="0" smtClean="0"/>
              <a:t>";</a:t>
            </a:r>
          </a:p>
          <a:p>
            <a:pPr lvl="1"/>
            <a:r>
              <a:rPr lang="uk-UA" dirty="0" smtClean="0"/>
              <a:t> </a:t>
            </a:r>
            <a:r>
              <a:rPr lang="uk-UA" dirty="0" smtClean="0"/>
              <a:t>престижності і </a:t>
            </a:r>
            <a:r>
              <a:rPr lang="uk-UA" dirty="0" err="1" smtClean="0"/>
              <a:t>дефіцитарності</a:t>
            </a:r>
            <a:r>
              <a:rPr lang="uk-UA" dirty="0" smtClean="0"/>
              <a:t> – </a:t>
            </a:r>
            <a:r>
              <a:rPr lang="uk-UA" sz="2400" b="1" dirty="0" smtClean="0"/>
              <a:t>"п/д"; </a:t>
            </a:r>
            <a:r>
              <a:rPr lang="uk-UA" dirty="0" err="1" smtClean="0"/>
              <a:t>конкурентності</a:t>
            </a:r>
            <a:r>
              <a:rPr lang="uk-UA" dirty="0" smtClean="0"/>
              <a:t> і </a:t>
            </a:r>
            <a:r>
              <a:rPr lang="uk-UA" dirty="0" err="1" smtClean="0"/>
              <a:t>дефіцитарності</a:t>
            </a:r>
            <a:r>
              <a:rPr lang="uk-UA" dirty="0" smtClean="0"/>
              <a:t> </a:t>
            </a:r>
            <a:r>
              <a:rPr lang="uk-UA" sz="2400" b="1" dirty="0" smtClean="0"/>
              <a:t>– "к/д</a:t>
            </a:r>
            <a:r>
              <a:rPr lang="uk-UA" sz="2400" b="1" dirty="0" smtClean="0"/>
              <a:t>").</a:t>
            </a:r>
            <a:endParaRPr lang="uk-UA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642942"/>
          </a:xfrm>
        </p:spPr>
        <p:txBody>
          <a:bodyPr>
            <a:normAutofit/>
          </a:bodyPr>
          <a:lstStyle/>
          <a:p>
            <a:r>
              <a:rPr lang="uk-UA" sz="2000" dirty="0" smtClean="0"/>
              <a:t>Зв’язаність оцінок професій належних до класів </a:t>
            </a:r>
            <a:r>
              <a:rPr lang="ru-RU" sz="2000" dirty="0" smtClean="0"/>
              <a:t>у </a:t>
            </a:r>
            <a:r>
              <a:rPr lang="ru-RU" sz="2000" dirty="0" err="1" smtClean="0"/>
              <a:t>регіоні</a:t>
            </a:r>
            <a:r>
              <a:rPr lang="ru-RU" sz="2000" dirty="0" smtClean="0"/>
              <a:t> </a:t>
            </a:r>
            <a:endParaRPr lang="uk-UA" sz="2000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7215206" y="5786454"/>
            <a:ext cx="214314" cy="71438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C05AC7-B082-4F0A-8CB7-7BC1EBCFB6D0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124745"/>
          <a:ext cx="8363273" cy="51150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3215"/>
                <a:gridCol w="4828158"/>
                <a:gridCol w="957300"/>
                <a:gridCol w="957300"/>
                <a:gridCol w="957300"/>
              </a:tblGrid>
              <a:tr h="395076">
                <a:tc>
                  <a:txBody>
                    <a:bodyPr/>
                    <a:lstStyle/>
                    <a:p>
                      <a:pPr algn="l" fontAlgn="b"/>
                      <a:endParaRPr lang="ru-RU" sz="23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Класи</a:t>
                      </a:r>
                      <a:endParaRPr lang="ru-RU" sz="23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latin typeface="Times New Roman"/>
                          <a:ea typeface="SimSun"/>
                          <a:cs typeface="Times New Roman"/>
                        </a:rPr>
                        <a:t>п/д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latin typeface="Times New Roman"/>
                          <a:ea typeface="SimSun"/>
                          <a:cs typeface="Times New Roman"/>
                        </a:rPr>
                        <a:t>п/к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latin typeface="Times New Roman"/>
                          <a:ea typeface="SimSun"/>
                          <a:cs typeface="Times New Roman"/>
                        </a:rPr>
                        <a:t>д/к</a:t>
                      </a:r>
                    </a:p>
                  </a:txBody>
                  <a:tcPr marL="68580" marR="68580" marT="0" marB="0"/>
                </a:tc>
              </a:tr>
              <a:tr h="779700"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0" i="0" u="none" strike="noStrike" dirty="0">
                          <a:latin typeface="Arial"/>
                        </a:rPr>
                        <a:t>~01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0" i="0" u="none" strike="noStrike" dirty="0" err="1">
                          <a:latin typeface="Times New Roman"/>
                        </a:rPr>
                        <a:t>законодавці</a:t>
                      </a:r>
                      <a:r>
                        <a:rPr lang="ru-RU" sz="2300" b="0" i="0" u="none" strike="noStrike" dirty="0">
                          <a:latin typeface="Times New Roman"/>
                        </a:rPr>
                        <a:t>, </a:t>
                      </a:r>
                      <a:r>
                        <a:rPr lang="ru-RU" sz="2300" b="0" i="0" u="none" strike="noStrike" dirty="0" err="1">
                          <a:latin typeface="Times New Roman"/>
                        </a:rPr>
                        <a:t>вищі</a:t>
                      </a:r>
                      <a:r>
                        <a:rPr lang="ru-RU" sz="2300" b="0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2300" b="0" i="0" u="none" strike="noStrike" dirty="0" err="1">
                          <a:latin typeface="Times New Roman"/>
                        </a:rPr>
                        <a:t>посадові</a:t>
                      </a:r>
                      <a:r>
                        <a:rPr lang="ru-RU" sz="2300" b="0" i="0" u="none" strike="noStrike" dirty="0">
                          <a:latin typeface="Times New Roman"/>
                        </a:rPr>
                        <a:t> особи </a:t>
                      </a:r>
                      <a:r>
                        <a:rPr lang="ru-RU" sz="2300" b="0" i="0" u="none" strike="noStrike" dirty="0" err="1">
                          <a:latin typeface="Times New Roman"/>
                        </a:rPr>
                        <a:t>і</a:t>
                      </a:r>
                      <a:r>
                        <a:rPr lang="ru-RU" sz="2300" b="0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2300" b="0" i="0" u="none" strike="noStrike" dirty="0" err="1">
                          <a:latin typeface="Times New Roman"/>
                        </a:rPr>
                        <a:t>менеджери</a:t>
                      </a:r>
                      <a:r>
                        <a:rPr lang="ru-RU" sz="2300" b="0" i="0" u="none" strike="noStrike" dirty="0">
                          <a:latin typeface="Times New Roman"/>
                        </a:rPr>
                        <a:t> (</a:t>
                      </a:r>
                      <a:r>
                        <a:rPr lang="ru-RU" sz="2300" b="0" i="0" u="none" strike="noStrike" dirty="0" err="1">
                          <a:latin typeface="Times New Roman"/>
                        </a:rPr>
                        <a:t>управлінці</a:t>
                      </a:r>
                      <a:r>
                        <a:rPr lang="ru-RU" sz="2300" b="0" i="0" u="none" strike="noStrike" dirty="0">
                          <a:latin typeface="Times New Roman"/>
                        </a:rPr>
                        <a:t>)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latin typeface="Times New Roman"/>
                          <a:ea typeface="SimSun"/>
                          <a:cs typeface="Times New Roman"/>
                        </a:rPr>
                        <a:t>0,04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latin typeface="Times New Roman"/>
                          <a:ea typeface="SimSun"/>
                          <a:cs typeface="Times New Roman"/>
                        </a:rPr>
                        <a:t>0,15**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latin typeface="Times New Roman"/>
                          <a:ea typeface="SimSun"/>
                          <a:cs typeface="Times New Roman"/>
                        </a:rPr>
                        <a:t>-0,04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5076"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0" i="0" u="none" strike="noStrike">
                          <a:latin typeface="Arial"/>
                        </a:rPr>
                        <a:t>~02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0" i="0" u="none" strike="noStrike" dirty="0" err="1">
                          <a:latin typeface="Times New Roman"/>
                        </a:rPr>
                        <a:t>професіонали</a:t>
                      </a:r>
                      <a:endParaRPr lang="ru-RU" sz="23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latin typeface="Times New Roman"/>
                          <a:ea typeface="SimSun"/>
                          <a:cs typeface="Times New Roman"/>
                        </a:rPr>
                        <a:t>0,03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latin typeface="Times New Roman"/>
                          <a:ea typeface="SimSun"/>
                          <a:cs typeface="Times New Roman"/>
                        </a:rPr>
                        <a:t>0,15**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latin typeface="Times New Roman"/>
                          <a:ea typeface="SimSun"/>
                          <a:cs typeface="Times New Roman"/>
                        </a:rPr>
                        <a:t>0,04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5076"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0" i="0" u="none" strike="noStrike">
                          <a:latin typeface="Arial"/>
                        </a:rPr>
                        <a:t>~03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0" i="0" u="none" strike="noStrike" dirty="0" err="1">
                          <a:latin typeface="Times New Roman"/>
                        </a:rPr>
                        <a:t>фахівці</a:t>
                      </a:r>
                      <a:endParaRPr lang="ru-RU" sz="23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latin typeface="Times New Roman"/>
                          <a:ea typeface="SimSun"/>
                          <a:cs typeface="Times New Roman"/>
                        </a:rPr>
                        <a:t>0,07*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latin typeface="Times New Roman"/>
                          <a:ea typeface="SimSun"/>
                          <a:cs typeface="Times New Roman"/>
                        </a:rPr>
                        <a:t>0,08**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latin typeface="Times New Roman"/>
                          <a:ea typeface="SimSun"/>
                          <a:cs typeface="Times New Roman"/>
                        </a:rPr>
                        <a:t>0,04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5076"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0" i="0" u="none" strike="noStrike" dirty="0">
                          <a:latin typeface="Arial"/>
                        </a:rPr>
                        <a:t>~05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0" i="0" u="none" strike="noStrike" dirty="0">
                          <a:latin typeface="Times New Roman"/>
                        </a:rPr>
                        <a:t>сфера </a:t>
                      </a:r>
                      <a:r>
                        <a:rPr lang="ru-RU" sz="2300" b="0" i="0" u="none" strike="noStrike" dirty="0" err="1">
                          <a:latin typeface="Times New Roman"/>
                        </a:rPr>
                        <a:t>обслуговування</a:t>
                      </a:r>
                      <a:r>
                        <a:rPr lang="ru-RU" sz="2300" b="0" i="0" u="none" strike="noStrike" dirty="0">
                          <a:latin typeface="Times New Roman"/>
                        </a:rPr>
                        <a:t>, </a:t>
                      </a:r>
                      <a:r>
                        <a:rPr lang="ru-RU" sz="2300" b="0" i="0" u="none" strike="noStrike" dirty="0" err="1">
                          <a:latin typeface="Times New Roman"/>
                        </a:rPr>
                        <a:t>торгівля</a:t>
                      </a:r>
                      <a:endParaRPr lang="ru-RU" sz="23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latin typeface="Times New Roman"/>
                          <a:ea typeface="SimSun"/>
                          <a:cs typeface="Times New Roman"/>
                        </a:rPr>
                        <a:t>0,03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latin typeface="Times New Roman"/>
                          <a:ea typeface="SimSun"/>
                          <a:cs typeface="Times New Roman"/>
                        </a:rPr>
                        <a:t>0,01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latin typeface="Times New Roman"/>
                          <a:ea typeface="SimSun"/>
                          <a:cs typeface="Times New Roman"/>
                        </a:rPr>
                        <a:t>0,07*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5076"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0" i="0" u="none" strike="noStrike">
                          <a:latin typeface="Arial"/>
                        </a:rPr>
                        <a:t>~04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0" i="0" u="none" strike="noStrike" dirty="0" err="1">
                          <a:latin typeface="Times New Roman"/>
                        </a:rPr>
                        <a:t>службовці</a:t>
                      </a:r>
                      <a:r>
                        <a:rPr lang="ru-RU" sz="2300" b="0" i="0" u="none" strike="noStrike" dirty="0">
                          <a:latin typeface="Times New Roman"/>
                        </a:rPr>
                        <a:t> (клерки)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latin typeface="Times New Roman"/>
                          <a:ea typeface="SimSun"/>
                          <a:cs typeface="Times New Roman"/>
                        </a:rPr>
                        <a:t>0,07**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latin typeface="Times New Roman"/>
                          <a:ea typeface="SimSun"/>
                          <a:cs typeface="Times New Roman"/>
                        </a:rPr>
                        <a:t>0,15**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latin typeface="Times New Roman"/>
                          <a:ea typeface="SimSun"/>
                          <a:cs typeface="Times New Roman"/>
                        </a:rPr>
                        <a:t>0,06*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5076"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0" i="0" u="none" strike="noStrike" dirty="0">
                          <a:latin typeface="Arial"/>
                        </a:rPr>
                        <a:t>~07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0" i="0" u="none" strike="noStrike" dirty="0" err="1">
                          <a:latin typeface="Times New Roman"/>
                        </a:rPr>
                        <a:t>робітники</a:t>
                      </a:r>
                      <a:r>
                        <a:rPr lang="ru-RU" sz="2300" b="0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2300" b="0" i="0" u="none" strike="noStrike" dirty="0" err="1">
                          <a:latin typeface="Times New Roman"/>
                        </a:rPr>
                        <a:t>з</a:t>
                      </a:r>
                      <a:r>
                        <a:rPr lang="ru-RU" sz="2300" b="0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2300" b="0" i="0" u="none" strike="noStrike" dirty="0" err="1">
                          <a:latin typeface="Times New Roman"/>
                        </a:rPr>
                        <a:t>інструментом</a:t>
                      </a:r>
                      <a:endParaRPr lang="ru-RU" sz="23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latin typeface="Times New Roman"/>
                          <a:ea typeface="SimSun"/>
                          <a:cs typeface="Times New Roman"/>
                        </a:rPr>
                        <a:t>0,18**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latin typeface="Times New Roman"/>
                          <a:ea typeface="SimSun"/>
                          <a:cs typeface="Times New Roman"/>
                        </a:rPr>
                        <a:t>0,18**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latin typeface="Times New Roman"/>
                          <a:ea typeface="SimSun"/>
                          <a:cs typeface="Times New Roman"/>
                        </a:rPr>
                        <a:t>0,05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5076"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0" i="0" u="none" strike="noStrike">
                          <a:latin typeface="Arial"/>
                        </a:rPr>
                        <a:t>~06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0" i="0" u="none" strike="noStrike" dirty="0" err="1">
                          <a:latin typeface="Times New Roman"/>
                        </a:rPr>
                        <a:t>сільське</a:t>
                      </a:r>
                      <a:r>
                        <a:rPr lang="ru-RU" sz="2300" b="0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2300" b="0" i="0" u="none" strike="noStrike" dirty="0" err="1">
                          <a:latin typeface="Times New Roman"/>
                        </a:rPr>
                        <a:t>господарство</a:t>
                      </a:r>
                      <a:endParaRPr lang="ru-RU" sz="23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latin typeface="Times New Roman"/>
                          <a:ea typeface="SimSun"/>
                          <a:cs typeface="Times New Roman"/>
                        </a:rPr>
                        <a:t>0,11**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 b="1">
                          <a:latin typeface="Times New Roman"/>
                          <a:ea typeface="SimSun"/>
                          <a:cs typeface="Times New Roman"/>
                        </a:rPr>
                        <a:t>0,21</a:t>
                      </a:r>
                      <a:r>
                        <a:rPr lang="uk-UA" sz="2200">
                          <a:latin typeface="Times New Roman"/>
                          <a:ea typeface="SimSun"/>
                          <a:cs typeface="Times New Roman"/>
                        </a:rPr>
                        <a:t>**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latin typeface="Times New Roman"/>
                          <a:ea typeface="SimSun"/>
                          <a:cs typeface="Times New Roman"/>
                        </a:rPr>
                        <a:t>0,05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779700"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0" i="0" u="none" strike="noStrike">
                          <a:latin typeface="Arial"/>
                        </a:rPr>
                        <a:t>~08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0" i="0" u="none" strike="noStrike" dirty="0" err="1">
                          <a:latin typeface="Times New Roman"/>
                        </a:rPr>
                        <a:t>робітники</a:t>
                      </a:r>
                      <a:r>
                        <a:rPr lang="ru-RU" sz="2300" b="0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2300" b="0" i="0" u="none" strike="noStrike" dirty="0" err="1">
                          <a:latin typeface="Times New Roman"/>
                        </a:rPr>
                        <a:t>промисловості</a:t>
                      </a:r>
                      <a:r>
                        <a:rPr lang="ru-RU" sz="2300" b="0" i="0" u="none" strike="noStrike" dirty="0">
                          <a:latin typeface="Times New Roman"/>
                        </a:rPr>
                        <a:t> - </a:t>
                      </a:r>
                      <a:r>
                        <a:rPr lang="ru-RU" sz="2300" b="0" i="0" u="none" strike="noStrike" dirty="0" err="1">
                          <a:latin typeface="Times New Roman"/>
                        </a:rPr>
                        <a:t>оператори</a:t>
                      </a:r>
                      <a:r>
                        <a:rPr lang="ru-RU" sz="2300" b="0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2300" b="0" i="0" u="none" strike="noStrike" dirty="0" err="1">
                          <a:latin typeface="Times New Roman"/>
                        </a:rPr>
                        <a:t>і</a:t>
                      </a:r>
                      <a:r>
                        <a:rPr lang="ru-RU" sz="2300" b="0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2300" b="0" i="0" u="none" strike="noStrike" dirty="0" err="1">
                          <a:latin typeface="Times New Roman"/>
                        </a:rPr>
                        <a:t>складальники</a:t>
                      </a:r>
                      <a:r>
                        <a:rPr lang="ru-RU" sz="2300" b="0" i="0" u="none" strike="noStrike" dirty="0">
                          <a:latin typeface="Times New Roman"/>
                        </a:rPr>
                        <a:t> машин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latin typeface="Times New Roman"/>
                          <a:ea typeface="SimSun"/>
                          <a:cs typeface="Times New Roman"/>
                        </a:rPr>
                        <a:t>0,10**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 dirty="0">
                          <a:latin typeface="Times New Roman"/>
                          <a:ea typeface="SimSun"/>
                          <a:cs typeface="Times New Roman"/>
                        </a:rPr>
                        <a:t>0,16**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latin typeface="Times New Roman"/>
                          <a:ea typeface="SimSun"/>
                          <a:cs typeface="Times New Roman"/>
                        </a:rPr>
                        <a:t>-0,02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5076"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0" i="0" u="none" strike="noStrike" dirty="0">
                          <a:latin typeface="Arial"/>
                        </a:rPr>
                        <a:t>~09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0" i="0" u="none" strike="noStrike" dirty="0" err="1">
                          <a:latin typeface="Times New Roman"/>
                        </a:rPr>
                        <a:t>некваліфіковані</a:t>
                      </a:r>
                      <a:r>
                        <a:rPr lang="ru-RU" sz="2300" b="0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2300" b="0" i="0" u="none" strike="noStrike" dirty="0" err="1">
                          <a:latin typeface="Times New Roman"/>
                        </a:rPr>
                        <a:t>робітники</a:t>
                      </a:r>
                      <a:endParaRPr lang="ru-RU" sz="23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latin typeface="Times New Roman"/>
                          <a:ea typeface="SimSun"/>
                          <a:cs typeface="Times New Roman"/>
                        </a:rPr>
                        <a:t>-0,01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latin typeface="Times New Roman"/>
                          <a:ea typeface="SimSun"/>
                          <a:cs typeface="Times New Roman"/>
                        </a:rPr>
                        <a:t>0,12**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latin typeface="Times New Roman"/>
                          <a:ea typeface="SimSun"/>
                          <a:cs typeface="Times New Roman"/>
                        </a:rPr>
                        <a:t>0,03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5076">
                <a:tc>
                  <a:txBody>
                    <a:bodyPr/>
                    <a:lstStyle/>
                    <a:p>
                      <a:pPr algn="l" fontAlgn="b"/>
                      <a:endParaRPr lang="ru-RU" sz="23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Зв’язаність</a:t>
                      </a:r>
                      <a:endParaRPr lang="ru-RU" sz="23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latin typeface="Times New Roman"/>
                          <a:ea typeface="Times New Roman"/>
                          <a:cs typeface="Times New Roman"/>
                        </a:rPr>
                        <a:t>55,6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latin typeface="Times New Roman"/>
                          <a:ea typeface="Times New Roman"/>
                          <a:cs typeface="Times New Roman"/>
                        </a:rPr>
                        <a:t>88,9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 dirty="0">
                          <a:latin typeface="Times New Roman"/>
                          <a:ea typeface="Times New Roman"/>
                          <a:cs typeface="Times New Roman"/>
                        </a:rPr>
                        <a:t>22,2</a:t>
                      </a: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642942"/>
          </a:xfrm>
        </p:spPr>
        <p:txBody>
          <a:bodyPr>
            <a:normAutofit/>
          </a:bodyPr>
          <a:lstStyle/>
          <a:p>
            <a:r>
              <a:rPr lang="uk-UA" sz="2000" dirty="0" smtClean="0"/>
              <a:t>Зв’язаність оцінок професій належних до класів в </a:t>
            </a:r>
            <a:r>
              <a:rPr lang="uk-UA" sz="2000" dirty="0" smtClean="0"/>
              <a:t>Україні</a:t>
            </a:r>
            <a:endParaRPr lang="uk-UA" sz="2000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7215206" y="5786454"/>
            <a:ext cx="214314" cy="71438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C05AC7-B082-4F0A-8CB7-7BC1EBCFB6D0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124745"/>
          <a:ext cx="8363273" cy="51150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3215"/>
                <a:gridCol w="4828158"/>
                <a:gridCol w="957300"/>
                <a:gridCol w="957300"/>
                <a:gridCol w="957300"/>
              </a:tblGrid>
              <a:tr h="395076">
                <a:tc>
                  <a:txBody>
                    <a:bodyPr/>
                    <a:lstStyle/>
                    <a:p>
                      <a:pPr algn="l" fontAlgn="b"/>
                      <a:endParaRPr lang="uk-UA" sz="2300" b="0" i="0" u="none" strike="noStrike" noProof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uk-UA" sz="1800" b="1" kern="1200" noProof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Класи</a:t>
                      </a:r>
                      <a:endParaRPr lang="uk-UA" sz="2300" b="0" i="0" u="none" strike="noStrike" noProof="0"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noProof="0">
                          <a:latin typeface="Times New Roman"/>
                          <a:ea typeface="Times New Roman"/>
                          <a:cs typeface="Times New Roman"/>
                        </a:rPr>
                        <a:t>п/д</a:t>
                      </a:r>
                      <a:endParaRPr lang="uk-UA" sz="1800" noProof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noProof="0">
                          <a:latin typeface="Times New Roman"/>
                          <a:ea typeface="Times New Roman"/>
                          <a:cs typeface="Times New Roman"/>
                        </a:rPr>
                        <a:t>п/к</a:t>
                      </a:r>
                      <a:endParaRPr lang="uk-UA" sz="1800" noProof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noProof="0">
                          <a:latin typeface="Times New Roman"/>
                          <a:ea typeface="Times New Roman"/>
                          <a:cs typeface="Times New Roman"/>
                        </a:rPr>
                        <a:t>д/к</a:t>
                      </a:r>
                      <a:endParaRPr lang="uk-UA" sz="1800" noProof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779700"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Arial"/>
                        </a:rPr>
                        <a:t>~01</a:t>
                      </a:r>
                      <a:endParaRPr lang="uk-UA" sz="2300" b="0" i="0" u="none" strike="noStrike" noProof="0"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Times New Roman"/>
                        </a:rPr>
                        <a:t>законодавці, вищі посадові особи і менеджери (управлінці)</a:t>
                      </a:r>
                      <a:endParaRPr lang="uk-UA" sz="2300" b="0" i="0" u="none" strike="noStrike" noProof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noProof="0">
                          <a:latin typeface="Times New Roman"/>
                          <a:ea typeface="Times New Roman"/>
                          <a:cs typeface="Times New Roman"/>
                        </a:rPr>
                        <a:t>0,03 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noProof="0">
                          <a:latin typeface="Times New Roman"/>
                          <a:ea typeface="Times New Roman"/>
                          <a:cs typeface="Times New Roman"/>
                        </a:rPr>
                        <a:t>0,11 **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noProof="0">
                          <a:latin typeface="Times New Roman"/>
                          <a:ea typeface="Times New Roman"/>
                          <a:cs typeface="Times New Roman"/>
                        </a:rPr>
                        <a:t>-0,02 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5076"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Arial"/>
                        </a:rPr>
                        <a:t>~02</a:t>
                      </a:r>
                      <a:endParaRPr lang="uk-UA" sz="2300" b="0" i="0" u="none" strike="noStrike" noProof="0"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Times New Roman"/>
                        </a:rPr>
                        <a:t>професіонали</a:t>
                      </a:r>
                      <a:endParaRPr lang="uk-UA" sz="2300" b="0" i="0" u="none" strike="noStrike" noProof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noProof="0">
                          <a:latin typeface="Times New Roman"/>
                          <a:ea typeface="Times New Roman"/>
                          <a:cs typeface="Times New Roman"/>
                        </a:rPr>
                        <a:t>0,09 **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noProof="0">
                          <a:latin typeface="Times New Roman"/>
                          <a:ea typeface="Times New Roman"/>
                          <a:cs typeface="Times New Roman"/>
                        </a:rPr>
                        <a:t>0,15 **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noProof="0">
                          <a:latin typeface="Times New Roman"/>
                          <a:ea typeface="Times New Roman"/>
                          <a:cs typeface="Times New Roman"/>
                        </a:rPr>
                        <a:t>0,13 **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5076"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Arial"/>
                        </a:rPr>
                        <a:t>~03</a:t>
                      </a:r>
                      <a:endParaRPr lang="uk-UA" sz="2300" b="0" i="0" u="none" strike="noStrike" noProof="0"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Times New Roman"/>
                        </a:rPr>
                        <a:t>фахівці</a:t>
                      </a:r>
                      <a:endParaRPr lang="uk-UA" sz="2300" b="0" i="0" u="none" strike="noStrike" noProof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noProof="0">
                          <a:latin typeface="Times New Roman"/>
                          <a:ea typeface="Times New Roman"/>
                          <a:cs typeface="Times New Roman"/>
                        </a:rPr>
                        <a:t>0,05 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noProof="0">
                          <a:latin typeface="Times New Roman"/>
                          <a:ea typeface="Times New Roman"/>
                          <a:cs typeface="Times New Roman"/>
                        </a:rPr>
                        <a:t>0,19 **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noProof="0">
                          <a:latin typeface="Times New Roman"/>
                          <a:ea typeface="Times New Roman"/>
                          <a:cs typeface="Times New Roman"/>
                        </a:rPr>
                        <a:t>0,07 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5076"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Arial"/>
                        </a:rPr>
                        <a:t>~05</a:t>
                      </a:r>
                      <a:endParaRPr lang="uk-UA" sz="2300" b="0" i="0" u="none" strike="noStrike" noProof="0"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Times New Roman"/>
                        </a:rPr>
                        <a:t>сфера обслуговування, торгівля</a:t>
                      </a:r>
                      <a:endParaRPr lang="uk-UA" sz="2300" b="0" i="0" u="none" strike="noStrike" noProof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noProof="0">
                          <a:latin typeface="Times New Roman"/>
                          <a:ea typeface="Times New Roman"/>
                          <a:cs typeface="Times New Roman"/>
                        </a:rPr>
                        <a:t>-0,01 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noProof="0">
                          <a:latin typeface="Times New Roman"/>
                          <a:ea typeface="Times New Roman"/>
                          <a:cs typeface="Times New Roman"/>
                        </a:rPr>
                        <a:t>0,07 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noProof="0">
                          <a:latin typeface="Times New Roman"/>
                          <a:ea typeface="Times New Roman"/>
                          <a:cs typeface="Times New Roman"/>
                        </a:rPr>
                        <a:t>0,04 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5076"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Arial"/>
                        </a:rPr>
                        <a:t>~04</a:t>
                      </a:r>
                      <a:endParaRPr lang="uk-UA" sz="2300" b="0" i="0" u="none" strike="noStrike" noProof="0"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dirty="0" smtClean="0">
                          <a:latin typeface="Times New Roman"/>
                        </a:rPr>
                        <a:t>службовці (клерки)</a:t>
                      </a:r>
                      <a:endParaRPr lang="uk-UA" sz="2300" b="0" i="0" u="none" strike="noStrike" noProof="0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noProof="0">
                          <a:latin typeface="Times New Roman"/>
                          <a:ea typeface="Times New Roman"/>
                          <a:cs typeface="Times New Roman"/>
                        </a:rPr>
                        <a:t>0,06 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noProof="0">
                          <a:latin typeface="Times New Roman"/>
                          <a:ea typeface="Times New Roman"/>
                          <a:cs typeface="Times New Roman"/>
                        </a:rPr>
                        <a:t>0,07 **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noProof="0">
                          <a:latin typeface="Times New Roman"/>
                          <a:ea typeface="Times New Roman"/>
                          <a:cs typeface="Times New Roman"/>
                        </a:rPr>
                        <a:t>0,02 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5076"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Arial"/>
                        </a:rPr>
                        <a:t>~07</a:t>
                      </a:r>
                      <a:endParaRPr lang="uk-UA" sz="2300" b="0" i="0" u="none" strike="noStrike" noProof="0"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Times New Roman"/>
                        </a:rPr>
                        <a:t>робітники з інструментом</a:t>
                      </a:r>
                      <a:endParaRPr lang="uk-UA" sz="2300" b="0" i="0" u="none" strike="noStrike" noProof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noProof="0">
                          <a:latin typeface="Times New Roman"/>
                          <a:ea typeface="Times New Roman"/>
                          <a:cs typeface="Times New Roman"/>
                        </a:rPr>
                        <a:t>0,01 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noProof="0">
                          <a:latin typeface="Times New Roman"/>
                          <a:ea typeface="Times New Roman"/>
                          <a:cs typeface="Times New Roman"/>
                        </a:rPr>
                        <a:t>0,03 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noProof="0">
                          <a:latin typeface="Times New Roman"/>
                          <a:ea typeface="Times New Roman"/>
                          <a:cs typeface="Times New Roman"/>
                        </a:rPr>
                        <a:t>0,09 **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5076"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Arial"/>
                        </a:rPr>
                        <a:t>~06</a:t>
                      </a:r>
                      <a:endParaRPr lang="uk-UA" sz="2300" b="0" i="0" u="none" strike="noStrike" noProof="0"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Times New Roman"/>
                        </a:rPr>
                        <a:t>сільське господарство</a:t>
                      </a:r>
                      <a:endParaRPr lang="uk-UA" sz="2300" b="0" i="0" u="none" strike="noStrike" noProof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noProof="0">
                          <a:latin typeface="Times New Roman"/>
                          <a:ea typeface="Times New Roman"/>
                          <a:cs typeface="Times New Roman"/>
                        </a:rPr>
                        <a:t>0,04 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noProof="0">
                          <a:latin typeface="Times New Roman"/>
                          <a:ea typeface="Times New Roman"/>
                          <a:cs typeface="Times New Roman"/>
                        </a:rPr>
                        <a:t>0,11 **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noProof="0">
                          <a:latin typeface="Times New Roman"/>
                          <a:ea typeface="Times New Roman"/>
                          <a:cs typeface="Times New Roman"/>
                        </a:rPr>
                        <a:t>0,07 **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779700"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Arial"/>
                        </a:rPr>
                        <a:t>~08</a:t>
                      </a:r>
                      <a:endParaRPr lang="uk-UA" sz="2300" b="0" i="0" u="none" strike="noStrike" noProof="0"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Times New Roman"/>
                        </a:rPr>
                        <a:t>робітники промисловості - оператори і складальники машин</a:t>
                      </a:r>
                      <a:endParaRPr lang="uk-UA" sz="2300" b="0" i="0" u="none" strike="noStrike" noProof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noProof="0">
                          <a:latin typeface="Times New Roman"/>
                          <a:ea typeface="Times New Roman"/>
                          <a:cs typeface="Times New Roman"/>
                        </a:rPr>
                        <a:t>0,06 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noProof="0">
                          <a:latin typeface="Times New Roman"/>
                          <a:ea typeface="Times New Roman"/>
                          <a:cs typeface="Times New Roman"/>
                        </a:rPr>
                        <a:t>-0,01 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noProof="0">
                          <a:latin typeface="Times New Roman"/>
                          <a:ea typeface="Times New Roman"/>
                          <a:cs typeface="Times New Roman"/>
                        </a:rPr>
                        <a:t>-0,06 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5076"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Arial"/>
                        </a:rPr>
                        <a:t>~09</a:t>
                      </a:r>
                      <a:endParaRPr lang="uk-UA" sz="2300" b="0" i="0" u="none" strike="noStrike" noProof="0"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Times New Roman"/>
                        </a:rPr>
                        <a:t>некваліфіковані робітники</a:t>
                      </a:r>
                      <a:endParaRPr lang="uk-UA" sz="2300" b="0" i="0" u="none" strike="noStrike" noProof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noProof="0">
                          <a:latin typeface="Times New Roman"/>
                          <a:ea typeface="Times New Roman"/>
                          <a:cs typeface="Times New Roman"/>
                        </a:rPr>
                        <a:t>0 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noProof="0">
                          <a:latin typeface="Times New Roman"/>
                          <a:ea typeface="Times New Roman"/>
                          <a:cs typeface="Times New Roman"/>
                        </a:rPr>
                        <a:t>-0,01 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noProof="0">
                          <a:latin typeface="Times New Roman"/>
                          <a:ea typeface="Times New Roman"/>
                          <a:cs typeface="Times New Roman"/>
                        </a:rPr>
                        <a:t>-0,02 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5076">
                <a:tc>
                  <a:txBody>
                    <a:bodyPr/>
                    <a:lstStyle/>
                    <a:p>
                      <a:pPr algn="l" fontAlgn="b"/>
                      <a:endParaRPr lang="uk-UA" sz="2300" b="0" i="0" u="none" strike="noStrike" noProof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uk-UA" sz="1800" kern="1200" noProof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Зв’язаність</a:t>
                      </a:r>
                      <a:endParaRPr lang="uk-UA" sz="2300" b="0" i="0" u="none" strike="noStrike" noProof="0"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noProof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uk-UA" sz="1800" noProof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noProof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uk-UA" sz="1800" noProof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noProof="0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uk-UA" sz="1800" noProof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642942"/>
          </a:xfrm>
        </p:spPr>
        <p:txBody>
          <a:bodyPr>
            <a:normAutofit/>
          </a:bodyPr>
          <a:lstStyle/>
          <a:p>
            <a:r>
              <a:rPr lang="uk-UA" sz="2000" dirty="0" smtClean="0"/>
              <a:t>Зв’язаність оцінок професій належних до класів </a:t>
            </a:r>
            <a:r>
              <a:rPr lang="ru-RU" sz="2000" dirty="0" smtClean="0"/>
              <a:t>у </a:t>
            </a:r>
            <a:r>
              <a:rPr lang="ru-RU" sz="2000" dirty="0" err="1" smtClean="0"/>
              <a:t>світовому</a:t>
            </a:r>
            <a:r>
              <a:rPr lang="ru-RU" sz="2000" dirty="0" smtClean="0"/>
              <a:t> </a:t>
            </a:r>
            <a:r>
              <a:rPr lang="ru-RU" sz="2000" dirty="0" err="1" smtClean="0"/>
              <a:t>масштабі</a:t>
            </a:r>
            <a:r>
              <a:rPr lang="ru-RU" sz="2000" dirty="0" smtClean="0"/>
              <a:t> </a:t>
            </a:r>
            <a:endParaRPr lang="uk-UA" sz="2000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7215206" y="5786454"/>
            <a:ext cx="214314" cy="71438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C05AC7-B082-4F0A-8CB7-7BC1EBCFB6D0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124745"/>
          <a:ext cx="8363273" cy="51150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3215"/>
                <a:gridCol w="4828158"/>
                <a:gridCol w="957300"/>
                <a:gridCol w="957300"/>
                <a:gridCol w="957300"/>
              </a:tblGrid>
              <a:tr h="395076">
                <a:tc>
                  <a:txBody>
                    <a:bodyPr/>
                    <a:lstStyle/>
                    <a:p>
                      <a:pPr algn="l" fontAlgn="b"/>
                      <a:endParaRPr lang="uk-UA" sz="2300" b="0" i="0" u="none" strike="noStrike" noProof="0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uk-UA" sz="1800" b="1" kern="1200" noProof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Класи</a:t>
                      </a:r>
                      <a:endParaRPr lang="uk-UA" sz="2300" b="0" i="0" u="none" strike="noStrike" noProof="0"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>
                          <a:latin typeface="Times New Roman"/>
                          <a:ea typeface="Times New Roman"/>
                          <a:cs typeface="Times New Roman"/>
                        </a:rPr>
                        <a:t>п/д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>
                          <a:latin typeface="Times New Roman"/>
                          <a:ea typeface="Times New Roman"/>
                          <a:cs typeface="Times New Roman"/>
                        </a:rPr>
                        <a:t>п/к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>
                          <a:latin typeface="Times New Roman"/>
                          <a:ea typeface="Times New Roman"/>
                          <a:cs typeface="Times New Roman"/>
                        </a:rPr>
                        <a:t>д/к</a:t>
                      </a:r>
                    </a:p>
                  </a:txBody>
                  <a:tcPr marL="68580" marR="68580" marT="0" marB="0"/>
                </a:tc>
              </a:tr>
              <a:tr h="779700"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Arial"/>
                        </a:rPr>
                        <a:t>~01</a:t>
                      </a:r>
                      <a:endParaRPr lang="uk-UA" sz="2300" b="0" i="0" u="none" strike="noStrike" noProof="0"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Times New Roman"/>
                        </a:rPr>
                        <a:t>законодавці, вищі посадові особи і менеджери (управлінці)</a:t>
                      </a:r>
                      <a:endParaRPr lang="uk-UA" sz="2300" b="0" i="0" u="none" strike="noStrike" noProof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>
                          <a:latin typeface="Times New Roman"/>
                          <a:ea typeface="Times New Roman"/>
                          <a:cs typeface="Times New Roman"/>
                        </a:rPr>
                        <a:t>0,06*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>
                          <a:latin typeface="Times New Roman"/>
                          <a:ea typeface="Times New Roman"/>
                          <a:cs typeface="Times New Roman"/>
                        </a:rPr>
                        <a:t>0,25**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>
                          <a:latin typeface="Times New Roman"/>
                          <a:ea typeface="Times New Roman"/>
                          <a:cs typeface="Times New Roman"/>
                        </a:rPr>
                        <a:t>0,05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5076"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Arial"/>
                        </a:rPr>
                        <a:t>~02</a:t>
                      </a:r>
                      <a:endParaRPr lang="uk-UA" sz="2300" b="0" i="0" u="none" strike="noStrike" noProof="0"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Times New Roman"/>
                        </a:rPr>
                        <a:t>професіонали</a:t>
                      </a:r>
                      <a:endParaRPr lang="uk-UA" sz="2300" b="0" i="0" u="none" strike="noStrike" noProof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>
                          <a:latin typeface="Times New Roman"/>
                          <a:ea typeface="Times New Roman"/>
                          <a:cs typeface="Times New Roman"/>
                        </a:rPr>
                        <a:t>0,15**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>
                          <a:latin typeface="Times New Roman"/>
                          <a:ea typeface="Times New Roman"/>
                          <a:cs typeface="Times New Roman"/>
                        </a:rPr>
                        <a:t>0,20**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>
                          <a:latin typeface="Times New Roman"/>
                          <a:ea typeface="Times New Roman"/>
                          <a:cs typeface="Times New Roman"/>
                        </a:rPr>
                        <a:t>0,21**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5076"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Arial"/>
                        </a:rPr>
                        <a:t>~03</a:t>
                      </a:r>
                      <a:endParaRPr lang="uk-UA" sz="2300" b="0" i="0" u="none" strike="noStrike" noProof="0"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Times New Roman"/>
                        </a:rPr>
                        <a:t>фахівці</a:t>
                      </a:r>
                      <a:endParaRPr lang="uk-UA" sz="2300" b="0" i="0" u="none" strike="noStrike" noProof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>
                          <a:latin typeface="Times New Roman"/>
                          <a:ea typeface="Times New Roman"/>
                          <a:cs typeface="Times New Roman"/>
                        </a:rPr>
                        <a:t>0,10**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>
                          <a:latin typeface="Times New Roman"/>
                          <a:ea typeface="Times New Roman"/>
                          <a:cs typeface="Times New Roman"/>
                        </a:rPr>
                        <a:t>0,15**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>
                          <a:latin typeface="Times New Roman"/>
                          <a:ea typeface="Times New Roman"/>
                          <a:cs typeface="Times New Roman"/>
                        </a:rPr>
                        <a:t>0,12**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5076"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Arial"/>
                        </a:rPr>
                        <a:t>~05</a:t>
                      </a:r>
                      <a:endParaRPr lang="uk-UA" sz="2300" b="0" i="0" u="none" strike="noStrike" noProof="0"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Times New Roman"/>
                        </a:rPr>
                        <a:t>сфера обслуговування, торгівля</a:t>
                      </a:r>
                      <a:endParaRPr lang="uk-UA" sz="2300" b="0" i="0" u="none" strike="noStrike" noProof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>
                          <a:latin typeface="Times New Roman"/>
                          <a:ea typeface="Times New Roman"/>
                          <a:cs typeface="Times New Roman"/>
                        </a:rPr>
                        <a:t>0,00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>
                          <a:latin typeface="Times New Roman"/>
                          <a:ea typeface="Times New Roman"/>
                          <a:cs typeface="Times New Roman"/>
                        </a:rPr>
                        <a:t>0,05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>
                          <a:latin typeface="Times New Roman"/>
                          <a:ea typeface="Times New Roman"/>
                          <a:cs typeface="Times New Roman"/>
                        </a:rPr>
                        <a:t>0,00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5076"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Arial"/>
                        </a:rPr>
                        <a:t>~04</a:t>
                      </a:r>
                      <a:endParaRPr lang="uk-UA" sz="2300" b="0" i="0" u="none" strike="noStrike" noProof="0"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dirty="0" smtClean="0">
                          <a:latin typeface="Times New Roman"/>
                        </a:rPr>
                        <a:t>службовці (клерки)</a:t>
                      </a:r>
                      <a:endParaRPr lang="uk-UA" sz="2300" b="0" i="0" u="none" strike="noStrike" noProof="0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>
                          <a:latin typeface="Times New Roman"/>
                          <a:ea typeface="Times New Roman"/>
                          <a:cs typeface="Times New Roman"/>
                        </a:rPr>
                        <a:t>0,04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>
                          <a:latin typeface="Times New Roman"/>
                          <a:ea typeface="Times New Roman"/>
                          <a:cs typeface="Times New Roman"/>
                        </a:rPr>
                        <a:t>0,04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>
                          <a:latin typeface="Times New Roman"/>
                          <a:ea typeface="Times New Roman"/>
                          <a:cs typeface="Times New Roman"/>
                        </a:rPr>
                        <a:t>0,04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5076"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Arial"/>
                        </a:rPr>
                        <a:t>~07</a:t>
                      </a:r>
                      <a:endParaRPr lang="uk-UA" sz="2300" b="0" i="0" u="none" strike="noStrike" noProof="0"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Times New Roman"/>
                        </a:rPr>
                        <a:t>робітники з інструментом</a:t>
                      </a:r>
                      <a:endParaRPr lang="uk-UA" sz="2300" b="0" i="0" u="none" strike="noStrike" noProof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>
                          <a:latin typeface="Times New Roman"/>
                          <a:ea typeface="Times New Roman"/>
                          <a:cs typeface="Times New Roman"/>
                        </a:rPr>
                        <a:t>0,06*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>
                          <a:latin typeface="Times New Roman"/>
                          <a:ea typeface="Times New Roman"/>
                          <a:cs typeface="Times New Roman"/>
                        </a:rPr>
                        <a:t>0,06*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>
                          <a:latin typeface="Times New Roman"/>
                          <a:ea typeface="Times New Roman"/>
                          <a:cs typeface="Times New Roman"/>
                        </a:rPr>
                        <a:t>0,11**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5076"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Arial"/>
                        </a:rPr>
                        <a:t>~06</a:t>
                      </a:r>
                      <a:endParaRPr lang="uk-UA" sz="2300" b="0" i="0" u="none" strike="noStrike" noProof="0"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Times New Roman"/>
                        </a:rPr>
                        <a:t>сільське господарство</a:t>
                      </a:r>
                      <a:endParaRPr lang="uk-UA" sz="2300" b="0" i="0" u="none" strike="noStrike" noProof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>
                          <a:latin typeface="Times New Roman"/>
                          <a:ea typeface="Times New Roman"/>
                          <a:cs typeface="Times New Roman"/>
                        </a:rPr>
                        <a:t>0,03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>
                          <a:latin typeface="Times New Roman"/>
                          <a:ea typeface="Times New Roman"/>
                          <a:cs typeface="Times New Roman"/>
                        </a:rPr>
                        <a:t>0,16**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>
                          <a:latin typeface="Times New Roman"/>
                          <a:ea typeface="Times New Roman"/>
                          <a:cs typeface="Times New Roman"/>
                        </a:rPr>
                        <a:t>0,09**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779700"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Arial"/>
                        </a:rPr>
                        <a:t>~08</a:t>
                      </a:r>
                      <a:endParaRPr lang="uk-UA" sz="2300" b="0" i="0" u="none" strike="noStrike" noProof="0"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Times New Roman"/>
                        </a:rPr>
                        <a:t>робітники промисловості - оператори і складальники машин</a:t>
                      </a:r>
                      <a:endParaRPr lang="uk-UA" sz="2300" b="0" i="0" u="none" strike="noStrike" noProof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>
                          <a:latin typeface="Times New Roman"/>
                          <a:ea typeface="Times New Roman"/>
                          <a:cs typeface="Times New Roman"/>
                        </a:rPr>
                        <a:t>0,03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>
                          <a:latin typeface="Times New Roman"/>
                          <a:ea typeface="Times New Roman"/>
                          <a:cs typeface="Times New Roman"/>
                        </a:rPr>
                        <a:t>0,04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>
                          <a:latin typeface="Times New Roman"/>
                          <a:ea typeface="Times New Roman"/>
                          <a:cs typeface="Times New Roman"/>
                        </a:rPr>
                        <a:t>0,04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5076"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Arial"/>
                        </a:rPr>
                        <a:t>~09</a:t>
                      </a:r>
                      <a:endParaRPr lang="uk-UA" sz="2300" b="0" i="0" u="none" strike="noStrike" noProof="0"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2300" b="0" i="0" u="none" strike="noStrike" noProof="0" smtClean="0">
                          <a:latin typeface="Times New Roman"/>
                        </a:rPr>
                        <a:t>некваліфіковані робітники</a:t>
                      </a:r>
                      <a:endParaRPr lang="uk-UA" sz="2300" b="0" i="0" u="none" strike="noStrike" noProof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>
                          <a:latin typeface="Times New Roman"/>
                          <a:ea typeface="Times New Roman"/>
                          <a:cs typeface="Times New Roman"/>
                        </a:rPr>
                        <a:t>0,02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>
                          <a:latin typeface="Times New Roman"/>
                          <a:ea typeface="Times New Roman"/>
                          <a:cs typeface="Times New Roman"/>
                        </a:rPr>
                        <a:t>-0,01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>
                          <a:latin typeface="Times New Roman"/>
                          <a:ea typeface="Times New Roman"/>
                          <a:cs typeface="Times New Roman"/>
                        </a:rPr>
                        <a:t>0,02</a:t>
                      </a: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5076">
                <a:tc>
                  <a:txBody>
                    <a:bodyPr/>
                    <a:lstStyle/>
                    <a:p>
                      <a:pPr algn="l" fontAlgn="b"/>
                      <a:endParaRPr lang="uk-UA" sz="2300" b="0" i="0" u="none" strike="noStrike" noProof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uk-UA" sz="18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Зв’язаність</a:t>
                      </a:r>
                      <a:endParaRPr lang="uk-UA" sz="2300" b="0" i="0" u="none" strike="noStrike" noProof="0" dirty="0"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>
                          <a:latin typeface="Times New Roman"/>
                          <a:ea typeface="Times New Roman"/>
                          <a:cs typeface="Times New Roman"/>
                        </a:rPr>
                        <a:t>33,3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>
                          <a:latin typeface="Times New Roman"/>
                          <a:ea typeface="Times New Roman"/>
                          <a:cs typeface="Times New Roman"/>
                        </a:rPr>
                        <a:t>55,6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300" dirty="0">
                          <a:latin typeface="Times New Roman"/>
                          <a:ea typeface="Times New Roman"/>
                          <a:cs typeface="Times New Roman"/>
                        </a:rPr>
                        <a:t>44,4</a:t>
                      </a: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642942"/>
          </a:xfrm>
        </p:spPr>
        <p:txBody>
          <a:bodyPr>
            <a:normAutofit fontScale="90000"/>
          </a:bodyPr>
          <a:lstStyle/>
          <a:p>
            <a:r>
              <a:rPr lang="ru-RU" sz="2000" dirty="0" err="1" smtClean="0"/>
              <a:t>Порівняння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зв’язаності</a:t>
            </a:r>
            <a:r>
              <a:rPr lang="ru-RU" sz="2000" dirty="0" smtClean="0"/>
              <a:t> </a:t>
            </a:r>
            <a:r>
              <a:rPr lang="ru-RU" sz="2000" dirty="0" err="1" smtClean="0"/>
              <a:t>престижності</a:t>
            </a:r>
            <a:r>
              <a:rPr lang="ru-RU" sz="2000" dirty="0" smtClean="0"/>
              <a:t>, </a:t>
            </a:r>
            <a:r>
              <a:rPr lang="ru-RU" sz="2000" dirty="0" err="1" smtClean="0"/>
              <a:t>конкурентності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дефіцитності</a:t>
            </a:r>
            <a:r>
              <a:rPr lang="ru-RU" sz="2000" dirty="0" smtClean="0"/>
              <a:t> </a:t>
            </a:r>
            <a:r>
              <a:rPr lang="ru-RU" sz="2000" dirty="0" err="1" smtClean="0"/>
              <a:t>оцінки</a:t>
            </a:r>
            <a:r>
              <a:rPr lang="ru-RU" sz="2000" dirty="0" smtClean="0"/>
              <a:t> </a:t>
            </a:r>
            <a:r>
              <a:rPr lang="ru-RU" sz="2000" dirty="0" err="1" smtClean="0"/>
              <a:t>професій</a:t>
            </a:r>
            <a:r>
              <a:rPr lang="ru-RU" sz="2000" dirty="0" smtClean="0"/>
              <a:t> в </a:t>
            </a:r>
            <a:r>
              <a:rPr lang="ru-RU" sz="2000" dirty="0" err="1" smtClean="0"/>
              <a:t>трьох</a:t>
            </a:r>
            <a:r>
              <a:rPr lang="ru-RU" sz="2000" dirty="0" smtClean="0"/>
              <a:t> масштабах ринку </a:t>
            </a:r>
            <a:r>
              <a:rPr lang="ru-RU" sz="2000" dirty="0" err="1" smtClean="0"/>
              <a:t>праці</a:t>
            </a:r>
            <a:endParaRPr lang="uk-UA" sz="20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C05AC7-B082-4F0A-8CB7-7BC1EBCFB6D0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611560" y="1196752"/>
          <a:ext cx="3888432" cy="3960440"/>
        </p:xfrm>
        <a:graphic>
          <a:graphicData uri="http://schemas.openxmlformats.org/presentationml/2006/ole">
            <p:oleObj spid="_x0000_s2050" name="Точковий рисунок" r:id="rId4" imgW="4580952" imgH="2752381" progId="Paint.Picture">
              <p:embed/>
            </p:oleObj>
          </a:graphicData>
        </a:graphic>
      </p:graphicFrame>
      <p:graphicFrame>
        <p:nvGraphicFramePr>
          <p:cNvPr id="2049" name="Object 1"/>
          <p:cNvGraphicFramePr>
            <a:graphicFrameLocks noChangeAspect="1"/>
          </p:cNvGraphicFramePr>
          <p:nvPr/>
        </p:nvGraphicFramePr>
        <p:xfrm>
          <a:off x="4644008" y="1196752"/>
          <a:ext cx="4283968" cy="3888432"/>
        </p:xfrm>
        <a:graphic>
          <a:graphicData uri="http://schemas.openxmlformats.org/presentationml/2006/ole">
            <p:oleObj spid="_x0000_s2049" name="Точковий рисунок" r:id="rId5" imgW="4552381" imgH="2734057" progId="Paint.Pictur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642942"/>
          </a:xfrm>
        </p:spPr>
        <p:txBody>
          <a:bodyPr>
            <a:normAutofit/>
          </a:bodyPr>
          <a:lstStyle/>
          <a:p>
            <a:pPr lvl="0" algn="ctr" eaLnBrk="1" fontAlgn="auto" hangingPunct="1">
              <a:spcAft>
                <a:spcPts val="0"/>
              </a:spcAft>
              <a:defRPr/>
            </a:pPr>
            <a:r>
              <a:rPr lang="ru-RU" sz="3200" dirty="0" err="1" smtClean="0"/>
              <a:t>Ідеальна</a:t>
            </a:r>
            <a:r>
              <a:rPr lang="ru-RU" sz="3200" dirty="0" smtClean="0"/>
              <a:t> модель ринку</a:t>
            </a:r>
            <a:r>
              <a:rPr lang="uk-UA" sz="3200" dirty="0" smtClean="0"/>
              <a:t> ринку праці</a:t>
            </a:r>
            <a:endParaRPr lang="uk-UA" sz="32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C05AC7-B082-4F0A-8CB7-7BC1EBCFB6D0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5536" y="908720"/>
            <a:ext cx="8501122" cy="57606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3600" b="1" dirty="0" err="1" smtClean="0"/>
              <a:t>Ідеальний</a:t>
            </a:r>
            <a:r>
              <a:rPr lang="ru-RU" sz="3600" b="1" dirty="0" smtClean="0"/>
              <a:t> тип </a:t>
            </a:r>
            <a:r>
              <a:rPr lang="ru-RU" sz="3600" dirty="0" smtClean="0"/>
              <a:t>за М. </a:t>
            </a:r>
            <a:r>
              <a:rPr lang="ru-RU" sz="3600" dirty="0" smtClean="0"/>
              <a:t>Вебером </a:t>
            </a:r>
            <a:r>
              <a:rPr lang="ru-RU" sz="3600" dirty="0" err="1" smtClean="0"/>
              <a:t>Поняття</a:t>
            </a:r>
            <a:r>
              <a:rPr lang="ru-RU" sz="3600" dirty="0" smtClean="0"/>
              <a:t>, яке </a:t>
            </a:r>
            <a:r>
              <a:rPr lang="ru-RU" sz="3600" dirty="0" err="1" smtClean="0"/>
              <a:t>описує</a:t>
            </a:r>
            <a:r>
              <a:rPr lang="ru-RU" sz="3600" dirty="0" smtClean="0"/>
              <a:t> </a:t>
            </a:r>
            <a:r>
              <a:rPr lang="ru-RU" sz="3600" dirty="0" err="1" smtClean="0"/>
              <a:t>частину</a:t>
            </a:r>
            <a:r>
              <a:rPr lang="ru-RU" sz="3600" dirty="0" smtClean="0"/>
              <a:t> </a:t>
            </a:r>
            <a:r>
              <a:rPr lang="ru-RU" sz="3600" dirty="0" err="1" smtClean="0"/>
              <a:t>реальності</a:t>
            </a:r>
            <a:r>
              <a:rPr lang="ru-RU" sz="3600" dirty="0" smtClean="0"/>
              <a:t>, </a:t>
            </a:r>
            <a:r>
              <a:rPr lang="ru-RU" sz="3600" dirty="0" err="1" smtClean="0"/>
              <a:t>виконує</a:t>
            </a:r>
            <a:r>
              <a:rPr lang="ru-RU" sz="3600" dirty="0" smtClean="0"/>
              <a:t> </a:t>
            </a:r>
            <a:r>
              <a:rPr lang="ru-RU" sz="3600" dirty="0" err="1" smtClean="0"/>
              <a:t>функцію</a:t>
            </a:r>
            <a:r>
              <a:rPr lang="ru-RU" sz="3600" dirty="0" smtClean="0"/>
              <a:t> для </a:t>
            </a:r>
            <a:r>
              <a:rPr lang="ru-RU" sz="3600" dirty="0" err="1" smtClean="0"/>
              <a:t>її</a:t>
            </a:r>
            <a:r>
              <a:rPr lang="ru-RU" sz="3600" dirty="0" smtClean="0"/>
              <a:t> </a:t>
            </a:r>
            <a:r>
              <a:rPr lang="ru-RU" sz="3600" dirty="0" err="1" smtClean="0"/>
              <a:t>осмислення</a:t>
            </a:r>
            <a:r>
              <a:rPr lang="ru-RU" sz="3600" dirty="0" smtClean="0"/>
              <a:t> </a:t>
            </a:r>
            <a:r>
              <a:rPr lang="ru-RU" sz="3600" dirty="0" err="1" smtClean="0"/>
              <a:t>і</a:t>
            </a:r>
            <a:r>
              <a:rPr lang="ru-RU" sz="3600" dirty="0" smtClean="0"/>
              <a:t> </a:t>
            </a:r>
            <a:r>
              <a:rPr lang="ru-RU" sz="3600" dirty="0" err="1" smtClean="0"/>
              <a:t>створює</a:t>
            </a:r>
            <a:r>
              <a:rPr lang="ru-RU" sz="3600" dirty="0" smtClean="0"/>
              <a:t> </a:t>
            </a:r>
            <a:r>
              <a:rPr lang="ru-RU" sz="3600" dirty="0" err="1" smtClean="0"/>
              <a:t>можливість</a:t>
            </a:r>
            <a:r>
              <a:rPr lang="ru-RU" sz="3600" dirty="0" smtClean="0"/>
              <a:t> </a:t>
            </a:r>
            <a:r>
              <a:rPr lang="ru-RU" sz="3600" dirty="0" err="1" smtClean="0"/>
              <a:t>осмислено</a:t>
            </a:r>
            <a:r>
              <a:rPr lang="ru-RU" sz="3600" dirty="0" smtClean="0"/>
              <a:t> </a:t>
            </a:r>
            <a:r>
              <a:rPr lang="ru-RU" sz="3600" dirty="0" err="1" smtClean="0"/>
              <a:t>вливати</a:t>
            </a:r>
            <a:r>
              <a:rPr lang="ru-RU" sz="3600" dirty="0" smtClean="0"/>
              <a:t> на </a:t>
            </a:r>
            <a:r>
              <a:rPr lang="ru-RU" sz="3600" dirty="0" err="1" smtClean="0"/>
              <a:t>реальність</a:t>
            </a:r>
            <a:r>
              <a:rPr lang="ru-RU" sz="3600" dirty="0" smtClean="0"/>
              <a:t>.</a:t>
            </a:r>
          </a:p>
          <a:p>
            <a:pPr lvl="0"/>
            <a:r>
              <a:rPr lang="ru-RU" sz="3600" b="1" dirty="0" err="1" smtClean="0"/>
              <a:t>Престижність</a:t>
            </a:r>
            <a:r>
              <a:rPr lang="ru-RU" sz="3600" dirty="0" smtClean="0"/>
              <a:t> </a:t>
            </a:r>
            <a:r>
              <a:rPr lang="ru-RU" sz="3600" dirty="0" smtClean="0"/>
              <a:t>– </a:t>
            </a:r>
            <a:r>
              <a:rPr lang="ru-RU" sz="3600" dirty="0" err="1" smtClean="0"/>
              <a:t>це</a:t>
            </a:r>
            <a:r>
              <a:rPr lang="ru-RU" sz="3600" dirty="0" smtClean="0"/>
              <a:t> </a:t>
            </a:r>
            <a:r>
              <a:rPr lang="ru-RU" sz="3600" dirty="0" err="1" smtClean="0"/>
              <a:t>своєрідний</a:t>
            </a:r>
            <a:r>
              <a:rPr lang="ru-RU" sz="3600" dirty="0" smtClean="0"/>
              <a:t> </a:t>
            </a:r>
            <a:r>
              <a:rPr lang="ru-RU" sz="3600" dirty="0" err="1" smtClean="0"/>
              <a:t>ідеальний</a:t>
            </a:r>
            <a:r>
              <a:rPr lang="ru-RU" sz="3600" dirty="0" smtClean="0"/>
              <a:t> </a:t>
            </a:r>
            <a:r>
              <a:rPr lang="ru-RU" sz="3600" dirty="0" smtClean="0"/>
              <a:t>тип –</a:t>
            </a:r>
            <a:r>
              <a:rPr lang="ru-RU" sz="3600" dirty="0" err="1" smtClean="0"/>
              <a:t>суб’єктивно-об’єктивна</a:t>
            </a:r>
            <a:r>
              <a:rPr lang="ru-RU" sz="3600" dirty="0" smtClean="0"/>
              <a:t> </a:t>
            </a:r>
            <a:r>
              <a:rPr lang="ru-RU" sz="3600" dirty="0" err="1" smtClean="0"/>
              <a:t>реальність</a:t>
            </a:r>
            <a:endParaRPr lang="uk-UA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642942"/>
          </a:xfrm>
        </p:spPr>
        <p:txBody>
          <a:bodyPr>
            <a:normAutofit/>
          </a:bodyPr>
          <a:lstStyle/>
          <a:p>
            <a:pPr lvl="0" algn="ctr" eaLnBrk="1" fontAlgn="auto" hangingPunct="1">
              <a:spcAft>
                <a:spcPts val="0"/>
              </a:spcAft>
              <a:defRPr/>
            </a:pPr>
            <a:r>
              <a:rPr lang="ru-RU" sz="3200" dirty="0" err="1" smtClean="0"/>
              <a:t>Ідеальна</a:t>
            </a:r>
            <a:r>
              <a:rPr lang="ru-RU" sz="3200" dirty="0" smtClean="0"/>
              <a:t> модель ринку</a:t>
            </a:r>
            <a:r>
              <a:rPr lang="uk-UA" sz="3200" dirty="0" smtClean="0"/>
              <a:t> ринку праці</a:t>
            </a:r>
            <a:endParaRPr lang="uk-UA" sz="32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C05AC7-B082-4F0A-8CB7-7BC1EBCFB6D0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0" y="908720"/>
            <a:ext cx="9144000" cy="57606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endParaRPr lang="uk-UA" sz="3600" dirty="0" smtClean="0"/>
          </a:p>
          <a:p>
            <a:pPr>
              <a:spcBef>
                <a:spcPts val="600"/>
              </a:spcBef>
            </a:pPr>
            <a:endParaRPr lang="uk-UA" sz="3600" dirty="0" smtClean="0"/>
          </a:p>
          <a:p>
            <a:pPr>
              <a:spcBef>
                <a:spcPts val="600"/>
              </a:spcBef>
            </a:pPr>
            <a:r>
              <a:rPr lang="uk-UA" sz="3600" dirty="0" smtClean="0"/>
              <a:t>Побудована на основі </a:t>
            </a:r>
            <a:r>
              <a:rPr lang="uk-UA" sz="3600" dirty="0" err="1" smtClean="0"/>
              <a:t>відмінністі</a:t>
            </a:r>
            <a:r>
              <a:rPr lang="uk-UA" sz="3600" dirty="0" smtClean="0"/>
              <a:t> </a:t>
            </a:r>
            <a:r>
              <a:rPr lang="uk-UA" sz="3600" dirty="0" smtClean="0"/>
              <a:t>моделей розуміння ролі престижності, розроблених в суспільствах з різною структурою влади при ринковій і неринковій економіці</a:t>
            </a:r>
            <a:r>
              <a:rPr lang="uk-UA" sz="3600" dirty="0" smtClean="0"/>
              <a:t>.</a:t>
            </a:r>
          </a:p>
          <a:p>
            <a:r>
              <a:rPr lang="uk-UA" sz="3600" dirty="0" smtClean="0"/>
              <a:t>Не </a:t>
            </a:r>
            <a:r>
              <a:rPr lang="uk-UA" sz="3600" b="1" dirty="0" smtClean="0"/>
              <a:t>ринкова</a:t>
            </a:r>
            <a:r>
              <a:rPr lang="uk-UA" sz="3600" dirty="0" smtClean="0"/>
              <a:t> </a:t>
            </a:r>
          </a:p>
          <a:p>
            <a:r>
              <a:rPr lang="uk-UA" sz="3600" dirty="0" smtClean="0"/>
              <a:t>престижність = </a:t>
            </a:r>
            <a:r>
              <a:rPr lang="uk-UA" sz="3600" dirty="0" err="1" smtClean="0"/>
              <a:t>дефіцитарність</a:t>
            </a:r>
            <a:endParaRPr lang="uk-UA" sz="3600" dirty="0" smtClean="0"/>
          </a:p>
          <a:p>
            <a:r>
              <a:rPr lang="uk-UA" sz="3600" b="1" dirty="0" smtClean="0"/>
              <a:t>Ринкова</a:t>
            </a:r>
          </a:p>
          <a:p>
            <a:r>
              <a:rPr lang="uk-UA" sz="3600" dirty="0" smtClean="0"/>
              <a:t>престижність =</a:t>
            </a:r>
            <a:r>
              <a:rPr lang="uk-UA" sz="3600" dirty="0" smtClean="0"/>
              <a:t> </a:t>
            </a:r>
            <a:r>
              <a:rPr lang="uk-UA" sz="3600" dirty="0" err="1" smtClean="0"/>
              <a:t>конкурентість</a:t>
            </a:r>
            <a:r>
              <a:rPr lang="uk-UA" sz="3600" dirty="0" smtClean="0"/>
              <a:t> </a:t>
            </a:r>
          </a:p>
          <a:p>
            <a:endParaRPr lang="uk-UA" sz="3600" dirty="0" smtClean="0"/>
          </a:p>
          <a:p>
            <a:pPr lvl="0"/>
            <a:endParaRPr lang="uk-UA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4637</TotalTime>
  <Words>1280</Words>
  <Application>Microsoft Office PowerPoint</Application>
  <PresentationFormat>Экран (4:3)</PresentationFormat>
  <Paragraphs>302</Paragraphs>
  <Slides>23</Slides>
  <Notes>23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Открытая</vt:lpstr>
      <vt:lpstr>Малюнок Paintbrush</vt:lpstr>
      <vt:lpstr>    Найдьонов Михайло Іванович </vt:lpstr>
      <vt:lpstr>Престижність професій як психологічний показник моделі ринку праці</vt:lpstr>
      <vt:lpstr>Зв’язаність оцінок професій належних до класів в МАСШТАБАХ за НАПРЯМАМИ</vt:lpstr>
      <vt:lpstr>Зв’язаність оцінок професій належних до класів у регіоні </vt:lpstr>
      <vt:lpstr>Зв’язаність оцінок професій належних до класів в Україні</vt:lpstr>
      <vt:lpstr>Зв’язаність оцінок професій належних до класів у світовому масштабі </vt:lpstr>
      <vt:lpstr>Порівняння зв’язаності престижності, конкурентності і дефіцитності оцінки професій в трьох масштабах ринку праці</vt:lpstr>
      <vt:lpstr>Ідеальна модель ринку ринку праці</vt:lpstr>
      <vt:lpstr>Ідеальна модель ринку ринку праці</vt:lpstr>
      <vt:lpstr>Теоретично можливі варіанти профілів</vt:lpstr>
      <vt:lpstr>Престижність професій як психологічний показник моделі ринку праці</vt:lpstr>
      <vt:lpstr>Престижність професій як психологічний показник моделі ринку праці</vt:lpstr>
      <vt:lpstr>Престижність професій як психологічний показник моделі ринку праці</vt:lpstr>
      <vt:lpstr>Престижність професій як психологічний показник моделі ринку праці</vt:lpstr>
      <vt:lpstr>Престижність професій як психологічний показник моделі ринку праці</vt:lpstr>
      <vt:lpstr>Престижність професій як психологічний показник моделі ринку праці</vt:lpstr>
      <vt:lpstr>Престижність професій як психологічний показник моделі ринку праці</vt:lpstr>
      <vt:lpstr>Престижність професій як психологічний показник моделі ринку праці</vt:lpstr>
      <vt:lpstr>Престижність професій як психологічний показник моделі ринку праці</vt:lpstr>
      <vt:lpstr>Престижність професій як психологічний показник моделі ринку праці</vt:lpstr>
      <vt:lpstr>Престижність професій як психологічний показник моделі ринку праці</vt:lpstr>
      <vt:lpstr>Престижність професій як психологічний показник моделі ринку праці</vt:lpstr>
      <vt:lpstr>          Престижність професій  як психологічний показник моделі ринку праці  </vt:lpstr>
    </vt:vector>
  </TitlesOfParts>
  <Company>IRIS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Надьонов М.I.</dc:creator>
  <cp:lastModifiedBy>Михайло</cp:lastModifiedBy>
  <cp:revision>521</cp:revision>
  <dcterms:created xsi:type="dcterms:W3CDTF">2008-10-05T08:27:15Z</dcterms:created>
  <dcterms:modified xsi:type="dcterms:W3CDTF">2014-02-18T07:17:50Z</dcterms:modified>
</cp:coreProperties>
</file>